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91" r:id="rId4"/>
    <p:sldId id="286" r:id="rId5"/>
    <p:sldId id="287" r:id="rId6"/>
    <p:sldId id="288" r:id="rId7"/>
    <p:sldId id="290" r:id="rId8"/>
    <p:sldId id="285" r:id="rId9"/>
    <p:sldId id="292" r:id="rId10"/>
    <p:sldId id="293" r:id="rId11"/>
    <p:sldId id="296" r:id="rId12"/>
    <p:sldId id="297" r:id="rId13"/>
    <p:sldId id="302" r:id="rId14"/>
    <p:sldId id="295" r:id="rId15"/>
    <p:sldId id="298" r:id="rId16"/>
    <p:sldId id="299" r:id="rId17"/>
    <p:sldId id="300" r:id="rId18"/>
    <p:sldId id="301" r:id="rId19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729" autoAdjust="0"/>
  </p:normalViewPr>
  <p:slideViewPr>
    <p:cSldViewPr>
      <p:cViewPr varScale="1">
        <p:scale>
          <a:sx n="73" d="100"/>
          <a:sy n="73" d="100"/>
        </p:scale>
        <p:origin x="16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4164-77A7-4327-8316-53FFBC58E727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20022-CA92-48C3-91DB-A91C3080BC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58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99B34-4C93-4265-83DA-26E39AF13E0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1AE6A-D2F2-4A74-A472-3BF03F238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1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AE6A-D2F2-4A74-A472-3BF03F238D8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14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05134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4911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771526"/>
            <a:ext cx="9144000" cy="4241650"/>
          </a:xfrm>
        </p:spPr>
        <p:txBody>
          <a:bodyPr/>
          <a:lstStyle/>
          <a:p>
            <a:pPr algn="ctr"/>
            <a:r>
              <a:rPr lang="zh-TW" altLang="en-US" sz="7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大安高工電機科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effectLst/>
              </a:rPr>
              <a:t>綜合活動課程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en-US" sz="3200" dirty="0" smtClean="0">
                <a:solidFill>
                  <a:srgbClr val="0070C0"/>
                </a:solidFill>
                <a:effectLst/>
              </a:rPr>
              <a:t>單元一</a:t>
            </a:r>
            <a:r>
              <a:rPr lang="zh-TW" altLang="en-US" sz="3200" dirty="0">
                <a:solidFill>
                  <a:srgbClr val="0070C0"/>
                </a:solidFill>
                <a:effectLst/>
              </a:rPr>
              <a:t> </a:t>
            </a:r>
            <a:r>
              <a:rPr lang="zh-TW" altLang="en-US" sz="3200" dirty="0" smtClean="0">
                <a:solidFill>
                  <a:srgbClr val="0070C0"/>
                </a:solidFill>
                <a:effectLst/>
              </a:rPr>
              <a:t>  室內配線設計</a:t>
            </a:r>
            <a:r>
              <a:rPr lang="en-US" altLang="zh-TW" sz="32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altLang="zh-TW" sz="3200" dirty="0" smtClean="0">
                <a:solidFill>
                  <a:srgbClr val="0070C0"/>
                </a:solidFill>
                <a:effectLst/>
              </a:rPr>
            </a:br>
            <a:r>
              <a:rPr lang="en-US" altLang="zh-TW" sz="3200" dirty="0">
                <a:solidFill>
                  <a:srgbClr val="0070C0"/>
                </a:solidFill>
              </a:rPr>
              <a:t/>
            </a:r>
            <a:br>
              <a:rPr lang="en-US" altLang="zh-TW" sz="3200" dirty="0">
                <a:solidFill>
                  <a:srgbClr val="0070C0"/>
                </a:solidFill>
              </a:rPr>
            </a:br>
            <a:r>
              <a:rPr lang="zh-TW" altLang="en-US" sz="4000" dirty="0" smtClean="0">
                <a:solidFill>
                  <a:srgbClr val="C00000"/>
                </a:solidFill>
                <a:effectLst/>
              </a:rPr>
              <a:t>主講人</a:t>
            </a:r>
            <a:r>
              <a:rPr lang="en-US" altLang="zh-TW" sz="4000" dirty="0" smtClean="0">
                <a:solidFill>
                  <a:srgbClr val="C00000"/>
                </a:solidFill>
                <a:effectLst/>
              </a:rPr>
              <a:t>:</a:t>
            </a:r>
            <a:r>
              <a:rPr lang="zh-TW" altLang="en-US" sz="4000" dirty="0" smtClean="0">
                <a:solidFill>
                  <a:srgbClr val="C00000"/>
                </a:solidFill>
                <a:effectLst/>
              </a:rPr>
              <a:t>張益華老師</a:t>
            </a:r>
            <a:endParaRPr lang="zh-TW" altLang="en-US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0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認識器具</a:t>
            </a:r>
            <a:r>
              <a:rPr lang="en-US" altLang="zh-TW" dirty="0" smtClean="0">
                <a:effectLst/>
              </a:rPr>
              <a:t>-</a:t>
            </a:r>
            <a:r>
              <a:rPr lang="zh-TW" altLang="zh-TW" dirty="0">
                <a:effectLst/>
              </a:rPr>
              <a:t>接線</a:t>
            </a:r>
            <a:r>
              <a:rPr lang="zh-TW" altLang="zh-TW" dirty="0" smtClean="0">
                <a:effectLst/>
              </a:rPr>
              <a:t>盒</a:t>
            </a:r>
            <a:r>
              <a:rPr lang="zh-TW" altLang="en-US" dirty="0" smtClean="0">
                <a:effectLst/>
              </a:rPr>
              <a:t>及符號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7468" y="1484784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接線</a:t>
            </a:r>
            <a:r>
              <a:rPr lang="zh-TW" altLang="zh-TW" sz="2400" b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盒為設施木槽板、電纜、金屬管及非金屬管時用以連接或分歧導線之盒。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6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07017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43919"/>
              </p:ext>
            </p:extLst>
          </p:nvPr>
        </p:nvGraphicFramePr>
        <p:xfrm>
          <a:off x="1691680" y="5157192"/>
          <a:ext cx="129867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Visio" r:id="rId4" imgW="815801" imgH="727056" progId="Visio.Drawing.11">
                  <p:embed/>
                </p:oleObj>
              </mc:Choice>
              <mc:Fallback>
                <p:oleObj name="Visio" r:id="rId4" imgW="815801" imgH="72705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157192"/>
                        <a:ext cx="1298671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認識器具</a:t>
            </a:r>
            <a:r>
              <a:rPr lang="en-US" altLang="zh-TW" dirty="0" smtClean="0">
                <a:effectLst/>
              </a:rPr>
              <a:t>-</a:t>
            </a:r>
            <a:r>
              <a:rPr lang="zh-TW" altLang="zh-TW" sz="4800" dirty="0" smtClean="0">
                <a:effectLst/>
              </a:rPr>
              <a:t>無</a:t>
            </a:r>
            <a:r>
              <a:rPr lang="zh-TW" altLang="zh-TW" sz="4800" dirty="0">
                <a:effectLst/>
              </a:rPr>
              <a:t>熔絲斷路</a:t>
            </a:r>
            <a:r>
              <a:rPr lang="zh-TW" altLang="zh-TW" sz="4800" dirty="0" smtClean="0">
                <a:effectLst/>
              </a:rPr>
              <a:t>器</a:t>
            </a:r>
            <a:r>
              <a:rPr lang="zh-TW" altLang="en-US" sz="4800" dirty="0" smtClean="0">
                <a:effectLst/>
              </a:rPr>
              <a:t>及符號</a:t>
            </a:r>
            <a:endParaRPr lang="zh-TW" altLang="en-US" sz="4800" dirty="0"/>
          </a:p>
        </p:txBody>
      </p:sp>
      <p:sp>
        <p:nvSpPr>
          <p:cNvPr id="3" name="矩形 2"/>
          <p:cNvSpPr/>
          <p:nvPr/>
        </p:nvSpPr>
        <p:spPr>
          <a:xfrm>
            <a:off x="1167468" y="148478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無</a:t>
            </a:r>
            <a:r>
              <a:rPr lang="zh-TW" altLang="zh-TW" sz="2400" b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熔絲斷路器為具有瞬間啟斷線路電流功能之保護裝置，其作動方式是利用電熱或電磁作用，使開關自動跳脫來切斷</a:t>
            </a: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電路</a:t>
            </a:r>
            <a:r>
              <a:rPr lang="zh-TW" altLang="zh-TW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。</a:t>
            </a: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6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4417"/>
            <a:ext cx="3745201" cy="25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96875"/>
              </p:ext>
            </p:extLst>
          </p:nvPr>
        </p:nvGraphicFramePr>
        <p:xfrm>
          <a:off x="2868110" y="5373216"/>
          <a:ext cx="3720114" cy="133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Visio" r:id="rId4" imgW="2840934" imgH="1021032" progId="Visio.Drawing.11">
                  <p:embed/>
                </p:oleObj>
              </mc:Choice>
              <mc:Fallback>
                <p:oleObj name="Visio" r:id="rId4" imgW="2840934" imgH="102103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110" y="5373216"/>
                        <a:ext cx="3720114" cy="1336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Users\user\Desktop\編書\基本電學實習編書\基本電學實習(2)\全華\12-1\12-1-1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7"/>
          <a:stretch/>
        </p:blipFill>
        <p:spPr bwMode="auto">
          <a:xfrm>
            <a:off x="6228184" y="2924944"/>
            <a:ext cx="1728192" cy="20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認識器具</a:t>
            </a:r>
            <a:r>
              <a:rPr lang="en-US" altLang="zh-TW" dirty="0" smtClean="0">
                <a:effectLst/>
              </a:rPr>
              <a:t>-</a:t>
            </a:r>
            <a:r>
              <a:rPr lang="zh-TW" altLang="zh-TW" dirty="0" smtClean="0">
                <a:effectLst/>
              </a:rPr>
              <a:t>保險絲</a:t>
            </a:r>
            <a:r>
              <a:rPr lang="zh-TW" altLang="en-US" dirty="0">
                <a:effectLst/>
              </a:rPr>
              <a:t>及符號</a:t>
            </a:r>
            <a:br>
              <a:rPr lang="zh-TW" altLang="en-US" dirty="0">
                <a:effectLst/>
              </a:rPr>
            </a:br>
            <a:endParaRPr lang="zh-TW" altLang="en-US" dirty="0"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7468" y="148478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主要</a:t>
            </a:r>
            <a:r>
              <a:rPr lang="zh-TW" altLang="zh-TW" sz="2400" b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功能是作為控制電路過載或短路故障時，能動作以隔離或切斷電路，藉以保護</a:t>
            </a: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電路。</a:t>
            </a: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4" y="2348880"/>
            <a:ext cx="7714143" cy="2448272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33148"/>
              </p:ext>
            </p:extLst>
          </p:nvPr>
        </p:nvGraphicFramePr>
        <p:xfrm>
          <a:off x="2987824" y="5013176"/>
          <a:ext cx="2520280" cy="177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Visio" r:id="rId4" imgW="1959652" imgH="1378512" progId="Visio.Drawing.11">
                  <p:embed/>
                </p:oleObj>
              </mc:Choice>
              <mc:Fallback>
                <p:oleObj name="Visio" r:id="rId4" imgW="1959652" imgH="137851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13176"/>
                        <a:ext cx="2520280" cy="1774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0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認識器具</a:t>
            </a:r>
            <a:r>
              <a:rPr lang="en-US" altLang="zh-TW" dirty="0" smtClean="0">
                <a:effectLst/>
              </a:rPr>
              <a:t>-</a:t>
            </a:r>
            <a:r>
              <a:rPr lang="zh-TW" altLang="zh-TW" dirty="0">
                <a:effectLst/>
              </a:rPr>
              <a:t>端子</a:t>
            </a:r>
            <a:r>
              <a:rPr lang="zh-TW" altLang="zh-TW" dirty="0" smtClean="0">
                <a:effectLst/>
              </a:rPr>
              <a:t>台</a:t>
            </a:r>
            <a:r>
              <a:rPr lang="zh-TW" altLang="en-US" dirty="0">
                <a:effectLst/>
              </a:rPr>
              <a:t>及符號</a:t>
            </a:r>
            <a:br>
              <a:rPr lang="zh-TW" altLang="en-US" dirty="0">
                <a:effectLst/>
              </a:rPr>
            </a:br>
            <a:endParaRPr lang="zh-TW" altLang="en-US" dirty="0"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7468" y="148478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端子</a:t>
            </a:r>
            <a:r>
              <a:rPr lang="zh-TW" altLang="zh-TW" sz="2400" b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台為線路兩端之連接，用以檢修故障及接線使用。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314" name="Picture 2" descr="12-1-7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68" y="2685113"/>
            <a:ext cx="698330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68001"/>
              </p:ext>
            </p:extLst>
          </p:nvPr>
        </p:nvGraphicFramePr>
        <p:xfrm>
          <a:off x="3059832" y="5517232"/>
          <a:ext cx="354248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Visio" r:id="rId4" imgW="1669950" imgH="370936" progId="Visio.Drawing.11">
                  <p:embed/>
                </p:oleObj>
              </mc:Choice>
              <mc:Fallback>
                <p:oleObj name="Visio" r:id="rId4" imgW="1669950" imgH="3709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17232"/>
                        <a:ext cx="3542483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1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6895"/>
            <a:ext cx="9144000" cy="799817"/>
          </a:xfrm>
        </p:spPr>
        <p:txBody>
          <a:bodyPr/>
          <a:lstStyle/>
          <a:p>
            <a:pPr algn="ctr"/>
            <a:r>
              <a:rPr lang="zh-TW" altLang="en-US" dirty="0">
                <a:effectLst/>
              </a:rPr>
              <a:t>施作面板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50" y="836712"/>
            <a:ext cx="4886630" cy="59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電路設計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en-US" sz="4400" dirty="0">
                <a:effectLst/>
              </a:rPr>
              <a:t>一處控制一燈電路</a:t>
            </a:r>
            <a:br>
              <a:rPr lang="zh-TW" altLang="en-US" sz="4400" dirty="0">
                <a:effectLst/>
              </a:rPr>
            </a:br>
            <a:endParaRPr lang="zh-TW" altLang="en-US" sz="4400" dirty="0"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32856"/>
            <a:ext cx="862073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電路設計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en-US" sz="4400" dirty="0">
                <a:effectLst/>
              </a:rPr>
              <a:t>兩處控制一燈電路</a:t>
            </a:r>
            <a:br>
              <a:rPr lang="zh-TW" altLang="en-US" sz="4400" dirty="0">
                <a:effectLst/>
              </a:rPr>
            </a:br>
            <a:endParaRPr lang="zh-TW" altLang="en-US" sz="4400" dirty="0"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8" y="1866327"/>
            <a:ext cx="8498532" cy="450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7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電路設計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en-US" sz="4400" dirty="0">
                <a:effectLst/>
              </a:rPr>
              <a:t>三</a:t>
            </a:r>
            <a:r>
              <a:rPr lang="zh-TW" altLang="en-US" sz="4400" dirty="0" smtClean="0">
                <a:effectLst/>
              </a:rPr>
              <a:t>處控制</a:t>
            </a:r>
            <a:r>
              <a:rPr lang="zh-TW" altLang="en-US" sz="4400" dirty="0">
                <a:effectLst/>
              </a:rPr>
              <a:t>一燈電路</a:t>
            </a:r>
            <a:br>
              <a:rPr lang="zh-TW" altLang="en-US" sz="4400" dirty="0">
                <a:effectLst/>
              </a:rPr>
            </a:br>
            <a:endParaRPr lang="zh-TW" altLang="en-US" sz="4400" dirty="0"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" y="2263161"/>
            <a:ext cx="8945480" cy="39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電路設計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zh-TW" sz="4400" dirty="0" smtClean="0">
                <a:effectLst/>
              </a:rPr>
              <a:t>一處</a:t>
            </a:r>
            <a:r>
              <a:rPr lang="zh-TW" altLang="zh-TW" sz="4400" dirty="0">
                <a:effectLst/>
              </a:rPr>
              <a:t>控制一燈</a:t>
            </a:r>
            <a:r>
              <a:rPr lang="zh-TW" altLang="zh-TW" sz="4400" dirty="0" smtClean="0">
                <a:effectLst/>
              </a:rPr>
              <a:t>附</a:t>
            </a:r>
            <a:r>
              <a:rPr lang="zh-TW" altLang="en-US" sz="4400" dirty="0">
                <a:effectLst/>
              </a:rPr>
              <a:t>接地型</a:t>
            </a:r>
            <a:r>
              <a:rPr lang="zh-TW" altLang="zh-TW" sz="4400" dirty="0" smtClean="0">
                <a:effectLst/>
              </a:rPr>
              <a:t>插座</a:t>
            </a:r>
            <a:r>
              <a:rPr lang="zh-TW" altLang="zh-TW" sz="4400" dirty="0">
                <a:effectLst/>
              </a:rPr>
              <a:t>電路</a:t>
            </a:r>
            <a:r>
              <a:rPr lang="zh-TW" altLang="en-US" sz="4400" dirty="0">
                <a:effectLst/>
              </a:rPr>
              <a:t/>
            </a:r>
            <a:br>
              <a:rPr lang="zh-TW" altLang="en-US" sz="4400" dirty="0">
                <a:effectLst/>
              </a:rPr>
            </a:br>
            <a:endParaRPr lang="zh-TW" altLang="en-US" sz="4400" dirty="0"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22202"/>
            <a:ext cx="86169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認識器具</a:t>
            </a:r>
            <a:r>
              <a:rPr lang="en-US" altLang="zh-TW" dirty="0" smtClean="0">
                <a:effectLst/>
              </a:rPr>
              <a:t>-</a:t>
            </a:r>
            <a:r>
              <a:rPr lang="zh-TW" altLang="zh-TW" dirty="0">
                <a:effectLst/>
              </a:rPr>
              <a:t>手捺開關</a:t>
            </a:r>
            <a:endParaRPr lang="zh-TW" altLang="en-US" dirty="0"/>
          </a:p>
        </p:txBody>
      </p:sp>
      <p:pic>
        <p:nvPicPr>
          <p:cNvPr id="1026" name="Picture 2" descr="6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09" y="2708920"/>
            <a:ext cx="68844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67468" y="15567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利用手指觸按，放開後無法復歸，用以控制永久性電路的啟閉。</a:t>
            </a:r>
          </a:p>
        </p:txBody>
      </p:sp>
    </p:spTree>
    <p:extLst>
      <p:ext uri="{BB962C8B-B14F-4D97-AF65-F5344CB8AC3E}">
        <p14:creationId xmlns:p14="http://schemas.microsoft.com/office/powerpoint/2010/main" val="42042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zh-TW" dirty="0" smtClean="0">
                <a:effectLst/>
              </a:rPr>
              <a:t>手</a:t>
            </a:r>
            <a:r>
              <a:rPr lang="zh-TW" altLang="zh-TW" dirty="0">
                <a:effectLst/>
              </a:rPr>
              <a:t>捺</a:t>
            </a:r>
            <a:r>
              <a:rPr lang="zh-TW" altLang="zh-TW" dirty="0" smtClean="0">
                <a:effectLst/>
              </a:rPr>
              <a:t>開關</a:t>
            </a:r>
            <a:r>
              <a:rPr lang="zh-TW" altLang="zh-TW" dirty="0">
                <a:effectLst/>
              </a:rPr>
              <a:t>功能</a:t>
            </a:r>
            <a:r>
              <a:rPr lang="zh-TW" altLang="zh-TW" dirty="0" smtClean="0">
                <a:effectLst/>
              </a:rPr>
              <a:t>型式</a:t>
            </a:r>
            <a:r>
              <a:rPr lang="zh-TW" altLang="en-US" dirty="0">
                <a:effectLst/>
              </a:rPr>
              <a:t>及符號</a:t>
            </a:r>
            <a:endParaRPr lang="zh-TW" altLang="en-US" dirty="0"/>
          </a:p>
        </p:txBody>
      </p:sp>
      <p:pic>
        <p:nvPicPr>
          <p:cNvPr id="2050" name="Picture 2" descr="6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51229" cy="206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573125"/>
              </p:ext>
            </p:extLst>
          </p:nvPr>
        </p:nvGraphicFramePr>
        <p:xfrm>
          <a:off x="1115616" y="3933056"/>
          <a:ext cx="62769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Visio" r:id="rId4" imgW="4082465" imgH="1729728" progId="Visio.Drawing.11">
                  <p:embed/>
                </p:oleObj>
              </mc:Choice>
              <mc:Fallback>
                <p:oleObj name="Visio" r:id="rId4" imgW="4082465" imgH="17297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933056"/>
                        <a:ext cx="62769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4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zh-TW" dirty="0">
                <a:effectLst/>
              </a:rPr>
              <a:t>開關與導線安裝及拆卸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80" name="Picture 8" descr="C:\Users\user\Desktop\編書\基本電學實習編書\基本電學實習(1)\ch6\6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8" y="1988840"/>
            <a:ext cx="6834802" cy="34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zh-TW" dirty="0">
                <a:effectLst/>
              </a:rPr>
              <a:t>開關與蓋板安裝及拆卸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9" name="Picture 3" descr="C:\Users\user\Desktop\編書\基本電學實習編書\基本電學實習(1)\ch6\6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488832" cy="33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zh-TW" dirty="0">
                <a:effectLst/>
              </a:rPr>
              <a:t>開關與蓋板安裝及拆卸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2" name="Picture 2" descr="6-2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82" y="1700808"/>
            <a:ext cx="71764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認識器具</a:t>
            </a:r>
            <a:r>
              <a:rPr lang="en-US" altLang="zh-TW" dirty="0" smtClean="0">
                <a:effectLst/>
              </a:rPr>
              <a:t>-</a:t>
            </a:r>
            <a:r>
              <a:rPr lang="zh-TW" altLang="zh-TW" dirty="0" smtClean="0">
                <a:effectLst/>
              </a:rPr>
              <a:t>插座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7468" y="148478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插座主要提供電器所需之電源，可供應移動式之小型電器使用</a:t>
            </a: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。</a:t>
            </a: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6-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15780"/>
            <a:ext cx="3744416" cy="418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插座功能型式及</a:t>
            </a:r>
            <a:r>
              <a:rPr lang="zh-TW" altLang="en-US" dirty="0">
                <a:effectLst/>
              </a:rPr>
              <a:t>符號</a:t>
            </a:r>
            <a:endParaRPr lang="zh-TW" alt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24153"/>
              </p:ext>
            </p:extLst>
          </p:nvPr>
        </p:nvGraphicFramePr>
        <p:xfrm>
          <a:off x="1043608" y="5229200"/>
          <a:ext cx="7167261" cy="10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3" imgW="5271050" imgH="770256" progId="Visio.Drawing.11">
                  <p:embed/>
                </p:oleObj>
              </mc:Choice>
              <mc:Fallback>
                <p:oleObj name="Visio" r:id="rId3" imgW="5271050" imgH="770256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229200"/>
                        <a:ext cx="7167261" cy="1046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28806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>
                <a:effectLst/>
              </a:rPr>
              <a:t>認識器具</a:t>
            </a:r>
            <a:r>
              <a:rPr lang="en-US" altLang="zh-TW" dirty="0" smtClean="0">
                <a:effectLst/>
              </a:rPr>
              <a:t>-</a:t>
            </a:r>
            <a:r>
              <a:rPr lang="zh-TW" altLang="zh-TW" dirty="0">
                <a:effectLst/>
              </a:rPr>
              <a:t>出線</a:t>
            </a:r>
            <a:r>
              <a:rPr lang="zh-TW" altLang="zh-TW" dirty="0" smtClean="0">
                <a:effectLst/>
              </a:rPr>
              <a:t>盒</a:t>
            </a:r>
            <a:r>
              <a:rPr lang="zh-TW" altLang="en-US" dirty="0" smtClean="0">
                <a:effectLst/>
              </a:rPr>
              <a:t>及符號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7468" y="148478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出線</a:t>
            </a:r>
            <a:r>
              <a:rPr lang="zh-TW" altLang="zh-TW" sz="2400" b="1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盒為設施於導線管之末端用以引出管內導線之盒子。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2400" b="1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6-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68" y="2132753"/>
            <a:ext cx="6336704" cy="313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61870"/>
              </p:ext>
            </p:extLst>
          </p:nvPr>
        </p:nvGraphicFramePr>
        <p:xfrm>
          <a:off x="2224533" y="5517232"/>
          <a:ext cx="422257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Visio" r:id="rId4" imgW="3029811" imgH="727056" progId="Visio.Drawing.11">
                  <p:embed/>
                </p:oleObj>
              </mc:Choice>
              <mc:Fallback>
                <p:oleObj name="Visio" r:id="rId4" imgW="3029811" imgH="72705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533" y="5517232"/>
                        <a:ext cx="4222574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5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1117</TotalTime>
  <Words>247</Words>
  <Application>Microsoft Office PowerPoint</Application>
  <PresentationFormat>如螢幕大小 (4:3)</PresentationFormat>
  <Paragraphs>26</Paragraphs>
  <Slides>18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Calibri</vt:lpstr>
      <vt:lpstr>Georgia</vt:lpstr>
      <vt:lpstr>Trebuchet MS</vt:lpstr>
      <vt:lpstr>Wingdings</vt:lpstr>
      <vt:lpstr>氣流</vt:lpstr>
      <vt:lpstr>Visio</vt:lpstr>
      <vt:lpstr>大安高工電機科  綜合活動課程 單元一   室內配線設計  主講人:張益華老師</vt:lpstr>
      <vt:lpstr>認識器具-手捺開關</vt:lpstr>
      <vt:lpstr>手捺開關功能型式及符號</vt:lpstr>
      <vt:lpstr>開關與導線安裝及拆卸</vt:lpstr>
      <vt:lpstr>開關與蓋板安裝及拆卸</vt:lpstr>
      <vt:lpstr>開關與蓋板安裝及拆卸</vt:lpstr>
      <vt:lpstr>認識器具-插座</vt:lpstr>
      <vt:lpstr>插座功能型式及符號</vt:lpstr>
      <vt:lpstr>認識器具-出線盒及符號</vt:lpstr>
      <vt:lpstr>認識器具-接線盒及符號</vt:lpstr>
      <vt:lpstr>認識器具-無熔絲斷路器及符號</vt:lpstr>
      <vt:lpstr>認識器具-保險絲及符號 </vt:lpstr>
      <vt:lpstr>認識器具-端子台及符號 </vt:lpstr>
      <vt:lpstr>施作面板</vt:lpstr>
      <vt:lpstr>電路設計 一處控制一燈電路 </vt:lpstr>
      <vt:lpstr>電路設計 兩處控制一燈電路 </vt:lpstr>
      <vt:lpstr>電路設計 三處控制一燈電路 </vt:lpstr>
      <vt:lpstr>電路設計 一處控制一燈附接地型插座電路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麵包板</dc:title>
  <dc:creator>user</dc:creator>
  <cp:lastModifiedBy>user</cp:lastModifiedBy>
  <cp:revision>81</cp:revision>
  <cp:lastPrinted>2017-04-06T02:37:45Z</cp:lastPrinted>
  <dcterms:created xsi:type="dcterms:W3CDTF">2012-11-08T11:23:06Z</dcterms:created>
  <dcterms:modified xsi:type="dcterms:W3CDTF">2020-05-05T01:26:50Z</dcterms:modified>
</cp:coreProperties>
</file>