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98" r:id="rId6"/>
    <p:sldId id="317" r:id="rId7"/>
    <p:sldId id="316" r:id="rId8"/>
    <p:sldId id="303" r:id="rId9"/>
    <p:sldId id="305" r:id="rId10"/>
    <p:sldId id="306" r:id="rId11"/>
    <p:sldId id="294" r:id="rId12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37" autoAdjust="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zh-TW" sz="1300"/>
            </a:lvl1pPr>
          </a:lstStyle>
          <a:p>
            <a:fld id="{20EA5F0D-C1DC-412F-A146-DDB3A74B588F}" type="datetimeFigureOut">
              <a:rPr lang="en-US" altLang="zh-TW"/>
              <a:t>3/8/2019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zh-TW" sz="1300"/>
            </a:lvl1pPr>
          </a:lstStyle>
          <a:p>
            <a:fld id="{7BAE14B8-3CC9-472D-9BC5-A84D80684DE2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latinLnBrk="0">
              <a:defRPr lang="zh-TW" sz="1300"/>
            </a:lvl1pPr>
          </a:lstStyle>
          <a:p>
            <a:fld id="{A8CDE508-72C8-4AB5-AA9C-1584D31690E0}" type="datetimeFigureOut">
              <a:t>2019/3/8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3454182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latinLnBrk="0">
              <a:defRPr lang="zh-TW" sz="13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latinLnBrk="0">
              <a:defRPr lang="zh-TW" sz="1300"/>
            </a:lvl1pPr>
          </a:lstStyle>
          <a:p>
            <a:fld id="{7FB667E1-E601-4AAF-B95C-B25720D70A6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 latinLnBrk="0">
              <a:defRPr lang="zh-TW" sz="495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 latinLnBrk="0">
              <a:buNone/>
              <a:defRPr lang="zh-TW" sz="2100"/>
            </a:lvl2pPr>
            <a:lvl3pPr marL="685800" indent="0" algn="ctr" latinLnBrk="0">
              <a:buNone/>
              <a:defRPr lang="zh-TW" sz="1800"/>
            </a:lvl3pPr>
            <a:lvl4pPr marL="1028700" indent="0" algn="ctr" latinLnBrk="0">
              <a:buNone/>
              <a:defRPr lang="zh-TW" sz="1500"/>
            </a:lvl4pPr>
            <a:lvl5pPr marL="1371600" indent="0" algn="ctr" latinLnBrk="0">
              <a:buNone/>
              <a:defRPr lang="zh-TW" sz="1500"/>
            </a:lvl5pPr>
            <a:lvl6pPr marL="1714500" indent="0" algn="ctr" latinLnBrk="0">
              <a:buNone/>
              <a:defRPr lang="zh-TW" sz="1500"/>
            </a:lvl6pPr>
            <a:lvl7pPr marL="2057400" indent="0" algn="ctr" latinLnBrk="0">
              <a:buNone/>
              <a:defRPr lang="zh-TW" sz="1500"/>
            </a:lvl7pPr>
            <a:lvl8pPr marL="2400300" indent="0" algn="ctr" latinLnBrk="0">
              <a:buNone/>
              <a:defRPr lang="zh-TW" sz="1500"/>
            </a:lvl8pPr>
            <a:lvl9pPr marL="2743200" indent="0" algn="ctr" latinLnBrk="0">
              <a:buNone/>
              <a:defRPr lang="zh-TW" sz="15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4" name="群組中 3"/>
          <p:cNvGrpSpPr/>
          <p:nvPr userDrawn="1"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40" name="群組中 39"/>
          <p:cNvGrpSpPr/>
          <p:nvPr userDrawn="1"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49" name="手繪多邊形 500"/>
          <p:cNvSpPr>
            <a:spLocks/>
          </p:cNvSpPr>
          <p:nvPr userDrawn="1"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50" name="群組中 49"/>
          <p:cNvGrpSpPr/>
          <p:nvPr userDrawn="1"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59" name="手繪多邊形 413"/>
          <p:cNvSpPr>
            <a:spLocks/>
          </p:cNvSpPr>
          <p:nvPr userDrawn="1"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0" name="手繪多邊形 414"/>
          <p:cNvSpPr>
            <a:spLocks/>
          </p:cNvSpPr>
          <p:nvPr userDrawn="1"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61" name="群組中 5"/>
          <p:cNvGrpSpPr>
            <a:grpSpLocks noChangeAspect="1"/>
          </p:cNvGrpSpPr>
          <p:nvPr userDrawn="1"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1" name="群組中 33"/>
          <p:cNvGrpSpPr>
            <a:grpSpLocks noChangeAspect="1"/>
          </p:cNvGrpSpPr>
          <p:nvPr userDrawn="1"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87" name="群組中 43"/>
          <p:cNvGrpSpPr>
            <a:grpSpLocks noChangeAspect="1"/>
          </p:cNvGrpSpPr>
          <p:nvPr userDrawn="1"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4" name="群組中 93"/>
          <p:cNvGrpSpPr/>
          <p:nvPr userDrawn="1"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9" name="群組中 43"/>
          <p:cNvGrpSpPr>
            <a:grpSpLocks noChangeAspect="1"/>
          </p:cNvGrpSpPr>
          <p:nvPr userDrawn="1"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" name="群組中 105"/>
          <p:cNvGrpSpPr/>
          <p:nvPr userDrawn="1"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5" name="手繪多邊形 8"/>
          <p:cNvSpPr>
            <a:spLocks/>
          </p:cNvSpPr>
          <p:nvPr userDrawn="1"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6" name="手繪多邊形 115"/>
          <p:cNvSpPr/>
          <p:nvPr userDrawn="1"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grpSp>
        <p:nvGrpSpPr>
          <p:cNvPr id="117" name="群組中 116"/>
          <p:cNvGrpSpPr/>
          <p:nvPr userDrawn="1"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46" name="群組中 5"/>
          <p:cNvGrpSpPr>
            <a:grpSpLocks noChangeAspect="1"/>
          </p:cNvGrpSpPr>
          <p:nvPr userDrawn="1"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 userDrawn="1"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2019/3/8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2019/3/8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2019/3/8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 latinLnBrk="0">
              <a:defRPr lang="zh-TW" sz="39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1800" cap="none" baseline="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zh-TW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zh-TW"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2019/3/8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350"/>
            </a:lvl6pPr>
            <a:lvl7pPr latinLnBrk="0">
              <a:defRPr lang="zh-TW" sz="1350"/>
            </a:lvl7pPr>
            <a:lvl8pPr latinLnBrk="0">
              <a:defRPr lang="zh-TW" sz="1350"/>
            </a:lvl8pPr>
            <a:lvl9pPr latinLnBrk="0">
              <a:defRPr lang="zh-TW"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F12952B5-7A2F-4CC8-B7CE-9234E21C2837}" type="datetime1">
              <a:t>2019/3/8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500" b="1"/>
            </a:lvl1pPr>
            <a:lvl2pPr marL="342900" indent="0" latinLnBrk="0">
              <a:buNone/>
              <a:defRPr lang="zh-TW" sz="1500" b="1"/>
            </a:lvl2pPr>
            <a:lvl3pPr marL="685800" indent="0" latinLnBrk="0">
              <a:buNone/>
              <a:defRPr lang="zh-TW" sz="1350" b="1"/>
            </a:lvl3pPr>
            <a:lvl4pPr marL="1028700" indent="0" latinLnBrk="0">
              <a:buNone/>
              <a:defRPr lang="zh-TW" sz="1200" b="1"/>
            </a:lvl4pPr>
            <a:lvl5pPr marL="1371600" indent="0" latinLnBrk="0">
              <a:buNone/>
              <a:defRPr lang="zh-TW" sz="1200" b="1"/>
            </a:lvl5pPr>
            <a:lvl6pPr marL="1714500" indent="0" latinLnBrk="0">
              <a:buNone/>
              <a:defRPr lang="zh-TW" sz="1200" b="1"/>
            </a:lvl6pPr>
            <a:lvl7pPr marL="2057400" indent="0" latinLnBrk="0">
              <a:buNone/>
              <a:defRPr lang="zh-TW" sz="1200" b="1"/>
            </a:lvl7pPr>
            <a:lvl8pPr marL="2400300" indent="0" latinLnBrk="0">
              <a:buNone/>
              <a:defRPr lang="zh-TW" sz="1200" b="1"/>
            </a:lvl8pPr>
            <a:lvl9pPr marL="2743200" indent="0" latinLnBrk="0">
              <a:buNone/>
              <a:defRPr lang="zh-TW"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CE1DA07A-9201-4B4B-BAF2-015AFA30F520}" type="datetime1">
              <a:t>2019/3/8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 latinLnBrk="0">
              <a:defRPr lang="zh-TW"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894" name="手繪多邊形 92"/>
          <p:cNvSpPr>
            <a:spLocks/>
          </p:cNvSpPr>
          <p:nvPr userDrawn="1"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5" name="手繪多邊形 50"/>
          <p:cNvSpPr>
            <a:spLocks/>
          </p:cNvSpPr>
          <p:nvPr userDrawn="1"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96" name="手繪多邊形 51"/>
          <p:cNvSpPr>
            <a:spLocks/>
          </p:cNvSpPr>
          <p:nvPr userDrawn="1"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897" name="群組中 69"/>
          <p:cNvGrpSpPr>
            <a:grpSpLocks noChangeAspect="1"/>
          </p:cNvGrpSpPr>
          <p:nvPr userDrawn="1"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89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899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0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1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7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0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0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2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3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4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1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0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1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2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3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4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5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6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7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8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29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0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1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2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3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4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5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6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7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8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39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0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1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2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3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4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5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6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7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8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49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0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1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2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3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4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5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6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7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8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59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0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1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2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3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4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5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6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7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8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69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0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1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2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3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4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5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6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7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8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79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0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981" name="群組中 69"/>
          <p:cNvGrpSpPr>
            <a:grpSpLocks noChangeAspect="1"/>
          </p:cNvGrpSpPr>
          <p:nvPr userDrawn="1"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82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3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4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5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6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7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8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89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0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1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2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3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4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5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6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7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8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999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0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1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2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3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4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5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6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7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8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09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0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1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2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3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4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5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6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7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8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19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0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1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2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3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4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5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6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7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8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29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0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1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2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3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4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5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6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7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8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39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0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1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2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3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4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5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6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7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8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49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0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1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2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3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4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5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6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7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8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59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0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1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2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3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4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065" name="群組中 69"/>
          <p:cNvGrpSpPr>
            <a:grpSpLocks noChangeAspect="1"/>
          </p:cNvGrpSpPr>
          <p:nvPr userDrawn="1"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066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7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8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69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0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1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2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3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4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5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6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7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8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79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0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1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2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3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4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5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6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7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8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89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0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1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2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3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4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5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6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7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8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099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0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1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2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3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4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5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6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7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8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09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0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1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2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3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4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5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6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7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8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19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0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1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2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3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4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5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6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7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8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29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0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1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2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3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4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5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6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7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8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39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0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1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2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3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4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5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6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47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48" name="群組中 50"/>
          <p:cNvGrpSpPr>
            <a:grpSpLocks noChangeAspect="1"/>
          </p:cNvGrpSpPr>
          <p:nvPr userDrawn="1"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1149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0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1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2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3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4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5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6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7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8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59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0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1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2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3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4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5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/>
                </a:solidFill>
              </a:endParaRPr>
            </a:p>
          </p:txBody>
        </p:sp>
        <p:sp>
          <p:nvSpPr>
            <p:cNvPr id="1166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7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8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69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0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1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2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3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74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5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6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177" name="群組中 5"/>
          <p:cNvGrpSpPr>
            <a:grpSpLocks noChangeAspect="1"/>
          </p:cNvGrpSpPr>
          <p:nvPr userDrawn="1"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1178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79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0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1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2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3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4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5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6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7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8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89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0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1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2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3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4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5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6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197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198" name="手繪多邊形 52"/>
          <p:cNvSpPr>
            <a:spLocks/>
          </p:cNvSpPr>
          <p:nvPr userDrawn="1"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199" name="群組中 29"/>
          <p:cNvGrpSpPr>
            <a:grpSpLocks noChangeAspect="1"/>
          </p:cNvGrpSpPr>
          <p:nvPr userDrawn="1"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1200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1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2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3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4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5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6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7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8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09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0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1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2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3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4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5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6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7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8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19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0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1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2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3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4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5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6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7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8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29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0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1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2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3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4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235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236" name="群組中 347"/>
          <p:cNvGrpSpPr/>
          <p:nvPr userDrawn="1"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1237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1263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4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5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6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7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8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9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0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1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2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3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4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5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6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7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8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79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0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1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2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3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4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5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6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7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8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89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0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1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2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3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4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5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6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7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8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99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0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1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2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3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4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5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6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7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8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309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8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1254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5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6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7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8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9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0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1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62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39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1247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8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9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0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1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2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53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1240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1241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2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3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4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5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1246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</p:grpSp>
      <p:grpSp>
        <p:nvGrpSpPr>
          <p:cNvPr id="1310" name="群組中 52"/>
          <p:cNvGrpSpPr>
            <a:grpSpLocks noChangeAspect="1"/>
          </p:cNvGrpSpPr>
          <p:nvPr userDrawn="1"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1311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2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3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4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5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6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7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18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19" name="群組中 52"/>
          <p:cNvGrpSpPr>
            <a:grpSpLocks noChangeAspect="1"/>
          </p:cNvGrpSpPr>
          <p:nvPr userDrawn="1"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13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grpSp>
        <p:nvGrpSpPr>
          <p:cNvPr id="1328" name="群組中 66"/>
          <p:cNvGrpSpPr>
            <a:grpSpLocks noChangeAspect="1"/>
          </p:cNvGrpSpPr>
          <p:nvPr userDrawn="1"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1329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0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1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2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3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4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5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1336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1337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</p:spPr>
        <p:txBody>
          <a:bodyPr/>
          <a:lstStyle/>
          <a:p>
            <a:fld id="{9E583DDF-CA54-461A-A486-592D2374C532}" type="datetimeFigureOut">
              <a:rPr lang="en-US"/>
              <a:t>3/8/2019</a:t>
            </a:fld>
            <a:endParaRPr/>
          </a:p>
        </p:txBody>
      </p:sp>
      <p:sp>
        <p:nvSpPr>
          <p:cNvPr id="1338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</p:spPr>
        <p:txBody>
          <a:bodyPr/>
          <a:lstStyle/>
          <a:p>
            <a:endParaRPr/>
          </a:p>
        </p:txBody>
      </p:sp>
      <p:sp>
        <p:nvSpPr>
          <p:cNvPr id="1339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</p:spPr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2019/3/8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 latinLnBrk="0">
              <a:defRPr lang="zh-TW" sz="1500"/>
            </a:lvl1pPr>
            <a:lvl2pPr latinLnBrk="0">
              <a:defRPr lang="zh-TW" sz="1350"/>
            </a:lvl2pPr>
            <a:lvl3pPr latinLnBrk="0">
              <a:defRPr lang="zh-TW" sz="1200"/>
            </a:lvl3pPr>
            <a:lvl4pPr latinLnBrk="0">
              <a:defRPr lang="zh-TW" sz="1050"/>
            </a:lvl4pPr>
            <a:lvl5pPr latinLnBrk="0">
              <a:defRPr lang="zh-TW" sz="1050"/>
            </a:lvl5pPr>
            <a:lvl6pPr latinLnBrk="0">
              <a:defRPr lang="zh-TW" sz="1050"/>
            </a:lvl6pPr>
            <a:lvl7pPr latinLnBrk="0">
              <a:defRPr lang="zh-TW" sz="1050"/>
            </a:lvl7pPr>
            <a:lvl8pPr latinLnBrk="0">
              <a:defRPr lang="zh-TW" sz="1050"/>
            </a:lvl8pPr>
            <a:lvl9pPr latinLnBrk="0">
              <a:defRPr lang="zh-TW" sz="105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2019/3/8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255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1500">
                <a:solidFill>
                  <a:schemeClr val="tx1"/>
                </a:solidFill>
              </a:defRPr>
            </a:lvl1pPr>
            <a:lvl2pPr marL="342900" indent="0" latinLnBrk="0">
              <a:buNone/>
              <a:defRPr lang="zh-TW" sz="2100"/>
            </a:lvl2pPr>
            <a:lvl3pPr marL="685800" indent="0" latinLnBrk="0">
              <a:buNone/>
              <a:defRPr lang="zh-TW" sz="1800"/>
            </a:lvl3pPr>
            <a:lvl4pPr marL="1028700" indent="0" latinLnBrk="0">
              <a:buNone/>
              <a:defRPr lang="zh-TW" sz="1500"/>
            </a:lvl4pPr>
            <a:lvl5pPr marL="1371600" indent="0" latinLnBrk="0">
              <a:buNone/>
              <a:defRPr lang="zh-TW" sz="1500"/>
            </a:lvl5pPr>
            <a:lvl6pPr marL="1714500" indent="0" latinLnBrk="0">
              <a:buNone/>
              <a:defRPr lang="zh-TW" sz="1500"/>
            </a:lvl6pPr>
            <a:lvl7pPr marL="2057400" indent="0" latinLnBrk="0">
              <a:buNone/>
              <a:defRPr lang="zh-TW" sz="1500"/>
            </a:lvl7pPr>
            <a:lvl8pPr marL="2400300" indent="0" latinLnBrk="0">
              <a:buNone/>
              <a:defRPr lang="zh-TW" sz="1500"/>
            </a:lvl8pPr>
            <a:lvl9pPr marL="2743200" indent="0" latinLnBrk="0">
              <a:buNone/>
              <a:defRPr lang="zh-TW" sz="1500"/>
            </a:lvl9pPr>
          </a:lstStyle>
          <a:p>
            <a:r>
              <a:rPr lang="zh-TW" altLang="en-US" smtClean="0"/>
              <a:t>按一下圖示以新增圖片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TW" sz="1200"/>
            </a:lvl1pPr>
            <a:lvl2pPr marL="342900" indent="0" latinLnBrk="0">
              <a:buNone/>
              <a:defRPr lang="zh-TW" sz="900"/>
            </a:lvl2pPr>
            <a:lvl3pPr marL="685800" indent="0" latinLnBrk="0">
              <a:buNone/>
              <a:defRPr lang="zh-TW" sz="750"/>
            </a:lvl3pPr>
            <a:lvl4pPr marL="1028700" indent="0" latinLnBrk="0">
              <a:buNone/>
              <a:defRPr lang="zh-TW" sz="675"/>
            </a:lvl4pPr>
            <a:lvl5pPr marL="1371600" indent="0" latinLnBrk="0">
              <a:buNone/>
              <a:defRPr lang="zh-TW" sz="675"/>
            </a:lvl5pPr>
            <a:lvl6pPr marL="1714500" indent="0" latinLnBrk="0">
              <a:buNone/>
              <a:defRPr lang="zh-TW" sz="675"/>
            </a:lvl6pPr>
            <a:lvl7pPr marL="2057400" indent="0" latinLnBrk="0">
              <a:buNone/>
              <a:defRPr lang="zh-TW" sz="675"/>
            </a:lvl7pPr>
            <a:lvl8pPr marL="2400300" indent="0" latinLnBrk="0">
              <a:buNone/>
              <a:defRPr lang="zh-TW" sz="675"/>
            </a:lvl8pPr>
            <a:lvl9pPr marL="2743200" indent="0" latinLnBrk="0">
              <a:buNone/>
              <a:defRPr lang="zh-TW"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2019/3/8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134" name="手繪多邊形 50"/>
          <p:cNvSpPr>
            <a:spLocks/>
          </p:cNvSpPr>
          <p:nvPr userDrawn="1"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手繪多邊形 51"/>
          <p:cNvSpPr>
            <a:spLocks/>
          </p:cNvSpPr>
          <p:nvPr userDrawn="1"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手繪多邊形 51"/>
          <p:cNvSpPr>
            <a:spLocks/>
          </p:cNvSpPr>
          <p:nvPr userDrawn="1"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7" name="群組中 66"/>
          <p:cNvGrpSpPr>
            <a:grpSpLocks noChangeAspect="1"/>
          </p:cNvGrpSpPr>
          <p:nvPr userDrawn="1"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6" name="群組中 18"/>
          <p:cNvGrpSpPr/>
          <p:nvPr userDrawn="1"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14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3" name="群組中 5"/>
          <p:cNvGrpSpPr>
            <a:grpSpLocks noChangeAspect="1"/>
          </p:cNvGrpSpPr>
          <p:nvPr userDrawn="1"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15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1" name="群組中 16"/>
          <p:cNvGrpSpPr>
            <a:grpSpLocks noChangeAspect="1"/>
          </p:cNvGrpSpPr>
          <p:nvPr userDrawn="1"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16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0" name="群組中 28"/>
          <p:cNvGrpSpPr>
            <a:grpSpLocks noChangeAspect="1"/>
          </p:cNvGrpSpPr>
          <p:nvPr userDrawn="1"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17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9" name="群組中 52"/>
          <p:cNvGrpSpPr>
            <a:grpSpLocks noChangeAspect="1"/>
          </p:cNvGrpSpPr>
          <p:nvPr userDrawn="1"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18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8" name="群組中 64"/>
          <p:cNvGrpSpPr>
            <a:grpSpLocks noChangeAspect="1"/>
          </p:cNvGrpSpPr>
          <p:nvPr userDrawn="1"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18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9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E583DDF-CA54-461A-A486-592D2374C532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19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19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25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100000"/>
        </a:lnSpc>
        <a:spcBef>
          <a:spcPts val="13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4577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68580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92583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16586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TW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TW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orient="horz" pos="3552" userDrawn="1">
          <p15:clr>
            <a:srgbClr val="F26B43"/>
          </p15:clr>
        </p15:guide>
        <p15:guide id="5" pos="5040" userDrawn="1">
          <p15:clr>
            <a:srgbClr val="F26B43"/>
          </p15:clr>
        </p15:guide>
        <p15:guide id="6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ivs.tp.edu.tw/" TargetMode="External"/><Relationship Id="rId2" Type="http://schemas.openxmlformats.org/officeDocument/2006/relationships/hyperlink" Target="http://elec.taivs.tp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96614" y="418113"/>
            <a:ext cx="7020314" cy="2263258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學校日 親師</a:t>
            </a:r>
            <a:r>
              <a:rPr lang="zh-TW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座談</a:t>
            </a:r>
            <a:endParaRPr lang="zh-TW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329676" y="2941446"/>
            <a:ext cx="5187252" cy="17716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歡迎蒞臨  </a:t>
            </a:r>
            <a:r>
              <a:rPr lang="zh-TW" altLang="en-US" sz="4800" b="1" dirty="0" smtClean="0">
                <a:ln w="22225"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電二甲</a:t>
            </a:r>
            <a:endParaRPr lang="zh-TW" sz="4800" b="1" dirty="0">
              <a:ln w="22225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13" y="2892460"/>
            <a:ext cx="588752" cy="79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班級經營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5365" y="1127039"/>
            <a:ext cx="45046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zh-TW" altLang="en-US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</a:p>
          <a:p>
            <a:endParaRPr lang="en-US" altLang="zh-TW" sz="36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Salesforce Sans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69002"/>
              </p:ext>
            </p:extLst>
          </p:nvPr>
        </p:nvGraphicFramePr>
        <p:xfrm>
          <a:off x="571499" y="1852024"/>
          <a:ext cx="7421799" cy="239753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712206">
                  <a:extLst>
                    <a:ext uri="{9D8B030D-6E8A-4147-A177-3AD203B41FA5}">
                      <a16:colId xmlns:a16="http://schemas.microsoft.com/office/drawing/2014/main" val="3287087076"/>
                    </a:ext>
                  </a:extLst>
                </a:gridCol>
                <a:gridCol w="5709593">
                  <a:extLst>
                    <a:ext uri="{9D8B030D-6E8A-4147-A177-3AD203B41FA5}">
                      <a16:colId xmlns:a16="http://schemas.microsoft.com/office/drawing/2014/main" val="3951455479"/>
                    </a:ext>
                  </a:extLst>
                </a:gridCol>
              </a:tblGrid>
              <a:tr h="9627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電話連絡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（辦公室）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02-27091630  </a:t>
                      </a:r>
                      <a:r>
                        <a:rPr lang="en-US" altLang="zh-TW" sz="2000" b="1" kern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ext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2000" b="1" kern="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2116 </a:t>
                      </a:r>
                      <a:r>
                        <a:rPr lang="en-US" altLang="zh-TW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週二、三</a:t>
                      </a:r>
                      <a:r>
                        <a:rPr lang="en-US" altLang="zh-TW" sz="2000" b="1" kern="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（手    機）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0937-932-187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857718"/>
                  </a:ext>
                </a:extLst>
              </a:tr>
              <a:tr h="745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電子郵件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changyh@taivs.tp.edu.tw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079509"/>
                  </a:ext>
                </a:extLst>
              </a:tr>
              <a:tr h="6888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網站資訊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電機科網站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2"/>
                        </a:rPr>
                        <a:t>http://elec.taivs.tp.edu.tw/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大安高工網站 </a:t>
                      </a:r>
                      <a:r>
                        <a:rPr lang="en-US" altLang="zh-TW" sz="20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http://www.taivs.tp.edu.tw/</a:t>
                      </a:r>
                      <a:endParaRPr lang="en-US" altLang="zh-TW" sz="2000" b="1" kern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017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026622" y="935121"/>
            <a:ext cx="6850298" cy="1039597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108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學年度四技二專招生</a:t>
            </a:r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管道變革</a:t>
            </a:r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事項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8433" y="1974718"/>
            <a:ext cx="71489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108學年度起，科技校院繁星計畫聯合推薦甄選入學錄取生無論放棄與否，一律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不得再報名當學年度四技二專甄選入學招生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，各高職學校繁星推薦至多可推薦人數由原本12名改為15名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108學年度起，四技二專日間部『聯合登記分發入學』採各科目彈性權重機制，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國文、英文及數學之共同科目權重為1至2倍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之間（權重級距0.25；亦即權重可訂為1倍、1.25倍、1.5倍、1.75倍或2倍），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專業科目權重為2至3倍之間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（權重級距0.25；亦即權重可訂為2倍、2.25倍、2.5倍、2.75倍或3倍），且專業科目加權後總分至少須高於(含等於)共同科目加權後總分100分。</a:t>
            </a: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108學年度起，四技二專甄選入學招生第二階段備審資料審查必採「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專題製作學習成果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」或「專業實習(含實驗、實務)科目實習報告(成果)」，亦可兩者皆為備審資料之採計項目。</a:t>
            </a:r>
          </a:p>
        </p:txBody>
      </p:sp>
    </p:spTree>
    <p:extLst>
      <p:ext uri="{BB962C8B-B14F-4D97-AF65-F5344CB8AC3E}">
        <p14:creationId xmlns:p14="http://schemas.microsoft.com/office/powerpoint/2010/main" val="56253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班級經營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78427"/>
              </p:ext>
            </p:extLst>
          </p:nvPr>
        </p:nvGraphicFramePr>
        <p:xfrm>
          <a:off x="1143000" y="1046283"/>
          <a:ext cx="7228366" cy="531914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46377">
                  <a:extLst>
                    <a:ext uri="{9D8B030D-6E8A-4147-A177-3AD203B41FA5}">
                      <a16:colId xmlns:a16="http://schemas.microsoft.com/office/drawing/2014/main" val="3885693762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3942519286"/>
                    </a:ext>
                  </a:extLst>
                </a:gridCol>
                <a:gridCol w="798531">
                  <a:extLst>
                    <a:ext uri="{9D8B030D-6E8A-4147-A177-3AD203B41FA5}">
                      <a16:colId xmlns:a16="http://schemas.microsoft.com/office/drawing/2014/main" val="890840945"/>
                    </a:ext>
                  </a:extLst>
                </a:gridCol>
                <a:gridCol w="1023118">
                  <a:extLst>
                    <a:ext uri="{9D8B030D-6E8A-4147-A177-3AD203B41FA5}">
                      <a16:colId xmlns:a16="http://schemas.microsoft.com/office/drawing/2014/main" val="2937616709"/>
                    </a:ext>
                  </a:extLst>
                </a:gridCol>
                <a:gridCol w="3144214">
                  <a:extLst>
                    <a:ext uri="{9D8B030D-6E8A-4147-A177-3AD203B41FA5}">
                      <a16:colId xmlns:a16="http://schemas.microsoft.com/office/drawing/2014/main" val="2256114918"/>
                    </a:ext>
                  </a:extLst>
                </a:gridCol>
              </a:tblGrid>
              <a:tr h="30436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電機二甲 班費支出明細</a:t>
                      </a:r>
                      <a:endParaRPr lang="zh-TW" altLang="en-US" sz="18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07771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收支項目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收入金額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支出金額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目前金額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1875312531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班費總收入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班費收入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X12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=6,000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4062540616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書籍費溢收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$20,900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英文雜誌溢收</a:t>
                      </a:r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900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1118136044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$1,500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$19,400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(8/31~9/10)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3031982826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$18,400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106/9/11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824767655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班級時鐘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$199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$18,201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106/8/24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教室時鐘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415351462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班級佈置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$148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$18,053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106/8/24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教室佈置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631891672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$17,053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106/9/21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382285217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$16,053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106/9/28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380660884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$15,053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106/10/11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143742751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班服製作費用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$14,153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106/10/11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班服製作費用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954770009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手機保管箱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$387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$13,766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106/10/18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置物盒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189+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隔板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198 =387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669068977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平板保管箱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$109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$13,657</a:t>
                      </a:r>
                      <a:endParaRPr lang="en-US" altLang="zh-TW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106/10/26 A4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置物盒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844811704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圖書館閱讀心得獎助金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$13,757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106/12/13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吳柏諺捐贈班費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3077499408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劉宇城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$13,857</a:t>
                      </a:r>
                      <a:endParaRPr lang="en-US" altLang="zh-TW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106/12/15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劉宇城捐贈班費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939033005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餐盒費用溢收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$1,155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$15,012</a:t>
                      </a:r>
                      <a:endParaRPr lang="en-US" altLang="zh-TW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106/12/18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餐盒溢收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1155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3734965864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班際籃球運動飲料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$750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$14,262</a:t>
                      </a:r>
                      <a:endParaRPr lang="en-US" altLang="zh-TW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106/12/18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運動飲料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10429121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白板貼紙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$220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$14,042</a:t>
                      </a:r>
                      <a:endParaRPr lang="en-US" altLang="zh-TW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107/1/22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白板貼紙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打掃公佈欄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)220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3481575197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校慶園遊會收入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$3,880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$17,922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107/4/20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校慶園遊會收入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083900886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$17,422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107/4/20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01463266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$16,922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107/5/4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3366246939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國文閱讀測驗卷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$3,200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$13,722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107/5/22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國文閱讀測驗卷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1588811772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$12,722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107/5/22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3582448211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$11,722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107/6/6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963677482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$10,722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107/6/19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2909246375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$1,500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$9,222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107/8/30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3373243099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冷氣費儲值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$1,000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$8,222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107/9/20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教室冷氣費儲值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95854817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餐盒費用短收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$605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$7,617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107/10/18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餐盒費用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839724548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國文測驗卷溢收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$1,200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$8,817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107/11/1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國文測驗卷溢收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168534387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大隊接力披薩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$1,620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$7,197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107/11/9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大隊接力賽批薩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1620+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老師</a:t>
                      </a:r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6000)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57349465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健護講義溢收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$180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$7,377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108/2/26 </a:t>
                      </a:r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健護講義溢收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4153719384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硬碟義賣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$500</a:t>
                      </a:r>
                      <a:endParaRPr lang="en-US" altLang="zh-TW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0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1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$7,877</a:t>
                      </a:r>
                      <a:endParaRPr lang="en-US" altLang="zh-TW" sz="10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108/2/27 </a:t>
                      </a:r>
                      <a:r>
                        <a:rPr lang="zh-TW" altLang="en-US" sz="1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硬碟義賣</a:t>
                      </a:r>
                      <a:endParaRPr lang="zh-TW" altLang="en-US" sz="10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312" marR="4312" marT="4312" marB="0" anchor="ctr"/>
                </a:tc>
                <a:extLst>
                  <a:ext uri="{0D108BD9-81ED-4DB2-BD59-A6C34878D82A}">
                    <a16:rowId xmlns:a16="http://schemas.microsoft.com/office/drawing/2014/main" val="197204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班級課表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Group 8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57394"/>
              </p:ext>
            </p:extLst>
          </p:nvPr>
        </p:nvGraphicFramePr>
        <p:xfrm>
          <a:off x="947058" y="1186962"/>
          <a:ext cx="7046241" cy="428431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4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6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404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星 期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早自習 </a:t>
                      </a: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7:40-8:10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班級：電機二甲</a:t>
                      </a:r>
                    </a:p>
                  </a:txBody>
                  <a:tcPr marL="84412" marR="84412" marT="45724" marB="45724" anchor="ctr" horzOverflow="overflow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4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09:10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班會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11:10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體育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陳美如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12:10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林志昌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張益華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4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林淑芬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地理</a:t>
                      </a:r>
                      <a:endParaRPr kumimoji="1" lang="en-US" altLang="zh-TW" sz="1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洪醒漢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可程式控制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英文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吳杏婷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張修斌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健康</a:t>
                      </a: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護理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王美霞</a:t>
                      </a:r>
                      <a:endParaRPr kumimoji="1" 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地理</a:t>
                      </a:r>
                      <a:endParaRPr kumimoji="1" lang="en-US" altLang="zh-TW" sz="1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洪醒漢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可程式控制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電子電路</a:t>
                      </a:r>
                      <a:endParaRPr kumimoji="1" lang="en-US" altLang="zh-TW" sz="1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</a:t>
                      </a: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岳聰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2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|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16:00</a:t>
                      </a:r>
                      <a:endParaRPr kumimoji="1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412" marR="84412"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健康</a:t>
                      </a: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護理</a:t>
                      </a:r>
                      <a: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王美霞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體育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陳美如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可程式控制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sz="1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電子電路</a:t>
                      </a:r>
                      <a:endParaRPr kumimoji="1" lang="en-US" altLang="zh-TW" sz="1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賴岳聰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電工機械</a:t>
                      </a:r>
                      <a: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kumimoji="1" lang="en-US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kumimoji="1" lang="zh-TW" altLang="zh-TW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鄧宇超</a:t>
                      </a:r>
                      <a:endParaRPr kumimoji="1" lang="zh-TW" altLang="zh-TW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39" y="4565830"/>
            <a:ext cx="1319787" cy="1493523"/>
          </a:xfrm>
          <a:prstGeom prst="rect">
            <a:avLst/>
          </a:prstGeom>
          <a:ln>
            <a:noFill/>
          </a:ln>
          <a:effectLst>
            <a:outerShdw blurRad="63500" sx="102000" sy="102000" algn="tl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6250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重要行事曆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86617" y="1311029"/>
            <a:ext cx="655728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3/6-3/7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重修班選課 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3/8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公告正取名單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3/26-3/27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第一次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3/28-4/12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班際球類競賽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4/11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高二數學科目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競試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4/13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校慶園遊會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4/14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在校生丙檢學科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4/30-5/3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高二校外教學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5/13-5/14</a:t>
            </a:r>
            <a:r>
              <a:rPr lang="en-US" altLang="zh-TW" dirty="0" smtClean="0"/>
              <a:t> </a:t>
            </a:r>
            <a:r>
              <a:rPr lang="zh-TW" altLang="en-US" dirty="0" smtClean="0"/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6/5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室內配線術科檢定 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7/1-7/5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工業電子術科檢定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7/1-7/31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暑期輔導 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8/1-8/31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重補修及專題製作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03959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Salesforce Sans"/>
              </a:rPr>
              <a:t>任課教師</a:t>
            </a:r>
            <a:endParaRPr lang="zh-TW" sz="6000" b="1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86000" y="1249989"/>
            <a:ext cx="47548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林淑芬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  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吳杏婷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數學：</a:t>
            </a:r>
            <a:r>
              <a:rPr lang="zh-TW" altLang="zh-TW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張修斌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子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張益華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電工機械：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鄧宇超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電子電路：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賴岳聰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電子學實習：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林志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昌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 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可程式控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岳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聰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地理：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洪醒漢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kumimoji="1"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健</a:t>
            </a:r>
            <a:r>
              <a:rPr kumimoji="1" lang="zh-TW" altLang="en-US" sz="2000" b="1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康與護理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王美霞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體育：</a:t>
            </a:r>
            <a:r>
              <a:rPr lang="zh-TW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陳美如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46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7363" y="368409"/>
            <a:ext cx="7307579" cy="4908984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選舉</a:t>
            </a:r>
            <a:r>
              <a:rPr lang="zh-TW" alt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兩位家長</a:t>
            </a: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代表</a:t>
            </a:r>
            <a: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en-US" altLang="zh-TW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請</a:t>
            </a:r>
            <a:r>
              <a:rPr lang="zh-TW" alt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繳回滿意問卷</a:t>
            </a:r>
            <a:r>
              <a:rPr lang="zh-TW" alt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>調查表</a:t>
            </a:r>
            <a: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  <a:t/>
            </a:r>
            <a:b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cs"/>
              </a:rPr>
            </a:br>
            <a:r>
              <a:rPr lang="en-US" altLang="zh-TW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標楷體" panose="03000509000000000000" pitchFamily="65" charset="-120"/>
              </a:rPr>
              <a:t/>
            </a:r>
            <a:br>
              <a:rPr lang="en-US" altLang="zh-TW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謝謝 各位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家長撥</a:t>
            </a: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空參加</a:t>
            </a:r>
            <a: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altLang="zh-TW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altLang="zh-TW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        </a:t>
            </a:r>
            <a:r>
              <a:rPr lang="zh-TW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學校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日活動</a:t>
            </a:r>
            <a: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zh-TW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zh-TW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9D4095AFEE790E42B52CF3AD35B999BF040086E71550AC00CE488731BAE03648ABFB" ma:contentTypeVersion="69" ma:contentTypeDescription="Create a new document." ma:contentTypeScope="" ma:versionID="19c8e0d4ec850202fc84bb6df7d27d5a">
  <xsd:schema xmlns:xsd="http://www.w3.org/2001/XMLSchema" xmlns:xs="http://www.w3.org/2001/XMLSchema" xmlns:p="http://schemas.microsoft.com/office/2006/metadata/properties" xmlns:ns2="c66daf58-3c46-4c48-8560-c485e881f7f9" xmlns:ns3="8e8ea6d1-e150-4704-b47c-0a92d6aed386" targetNamespace="http://schemas.microsoft.com/office/2006/metadata/properties" ma:root="true" ma:fieldsID="61474f05e94678c8e4bfc6326c72eb04" ns2:_="" ns3:_="">
    <xsd:import namespace="c66daf58-3c46-4c48-8560-c485e881f7f9"/>
    <xsd:import namespace="8e8ea6d1-e150-4704-b47c-0a92d6aed38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af58-3c46-4c48-8560-c485e881f7f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7395a81f-9577-418e-910a-32f7a61cddb7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5EEE958E-8061-4FA6-908C-FF1913BBCE99}" ma:internalName="CSXSubmissionMarket" ma:readOnly="false" ma:showField="MarketName" ma:web="c66daf58-3c46-4c48-8560-c485e881f7f9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c3aa597f-d352-4d18-b6bb-dd7b199309e2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424DF09-D473-47CB-8F99-CE4C88C30A56}" ma:internalName="InProjectListLookup" ma:readOnly="true" ma:showField="InProjectLis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c392861a-3365-44e0-a108-b907e1530f9f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424DF09-D473-47CB-8F99-CE4C88C30A56}" ma:internalName="LastCompleteVersionLookup" ma:readOnly="true" ma:showField="LastComplete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424DF09-D473-47CB-8F99-CE4C88C30A56}" ma:internalName="LastPreviewErrorLookup" ma:readOnly="true" ma:showField="LastPreview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424DF09-D473-47CB-8F99-CE4C88C30A56}" ma:internalName="LastPreviewResultLookup" ma:readOnly="true" ma:showField="LastPreview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424DF09-D473-47CB-8F99-CE4C88C30A56}" ma:internalName="LastPreviewAttemptDateLookup" ma:readOnly="true" ma:showField="LastPreview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424DF09-D473-47CB-8F99-CE4C88C30A56}" ma:internalName="LastPreviewedByLookup" ma:readOnly="true" ma:showField="LastPreview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424DF09-D473-47CB-8F99-CE4C88C30A56}" ma:internalName="LastPreviewTimeLookup" ma:readOnly="true" ma:showField="LastPreview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424DF09-D473-47CB-8F99-CE4C88C30A56}" ma:internalName="LastPreviewVersionLookup" ma:readOnly="true" ma:showField="LastPreview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424DF09-D473-47CB-8F99-CE4C88C30A56}" ma:internalName="LastPublishErrorLookup" ma:readOnly="true" ma:showField="LastPublish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424DF09-D473-47CB-8F99-CE4C88C30A56}" ma:internalName="LastPublishResultLookup" ma:readOnly="true" ma:showField="LastPublish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424DF09-D473-47CB-8F99-CE4C88C30A56}" ma:internalName="LastPublishAttemptDateLookup" ma:readOnly="true" ma:showField="LastPublish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424DF09-D473-47CB-8F99-CE4C88C30A56}" ma:internalName="LastPublishedByLookup" ma:readOnly="true" ma:showField="LastPublish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424DF09-D473-47CB-8F99-CE4C88C30A56}" ma:internalName="LastPublishTimeLookup" ma:readOnly="true" ma:showField="LastPublish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424DF09-D473-47CB-8F99-CE4C88C30A56}" ma:internalName="LastPublishVersionLookup" ma:readOnly="true" ma:showField="LastPublish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02123C9-D1B3-425D-A38A-7FDEACDA3FC6}" ma:internalName="LocLastLocAttemptVersionLookup" ma:readOnly="false" ma:showField="LastLocAttemptVersion" ma:web="c66daf58-3c46-4c48-8560-c485e881f7f9">
      <xsd:simpleType>
        <xsd:restriction base="dms:Lookup"/>
      </xsd:simpleType>
    </xsd:element>
    <xsd:element name="LocLastLocAttemptVersionTypeLookup" ma:index="72" nillable="true" ma:displayName="Loc Last Loc Attempt Version Type" ma:default="" ma:list="{B02123C9-D1B3-425D-A38A-7FDEACDA3FC6}" ma:internalName="LocLastLocAttemptVersionTypeLookup" ma:readOnly="true" ma:showField="LastLocAttemptVersionType" ma:web="c66daf58-3c46-4c48-8560-c485e881f7f9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02123C9-D1B3-425D-A38A-7FDEACDA3FC6}" ma:internalName="LocNewPublishedVersionLookup" ma:readOnly="true" ma:showField="NewPublishedVersion" ma:web="c66daf58-3c46-4c48-8560-c485e881f7f9">
      <xsd:simpleType>
        <xsd:restriction base="dms:Lookup"/>
      </xsd:simpleType>
    </xsd:element>
    <xsd:element name="LocOverallHandbackStatusLookup" ma:index="76" nillable="true" ma:displayName="Loc Overall Handback Status" ma:default="" ma:list="{B02123C9-D1B3-425D-A38A-7FDEACDA3FC6}" ma:internalName="LocOverallHandbackStatusLookup" ma:readOnly="true" ma:showField="OverallHandbackStatus" ma:web="c66daf58-3c46-4c48-8560-c485e881f7f9">
      <xsd:simpleType>
        <xsd:restriction base="dms:Lookup"/>
      </xsd:simpleType>
    </xsd:element>
    <xsd:element name="LocOverallLocStatusLookup" ma:index="77" nillable="true" ma:displayName="Loc Overall Localize Status" ma:default="" ma:list="{B02123C9-D1B3-425D-A38A-7FDEACDA3FC6}" ma:internalName="LocOverallLocStatusLookup" ma:readOnly="true" ma:showField="OverallLocStatus" ma:web="c66daf58-3c46-4c48-8560-c485e881f7f9">
      <xsd:simpleType>
        <xsd:restriction base="dms:Lookup"/>
      </xsd:simpleType>
    </xsd:element>
    <xsd:element name="LocOverallPreviewStatusLookup" ma:index="78" nillable="true" ma:displayName="Loc Overall Preview Status" ma:default="" ma:list="{B02123C9-D1B3-425D-A38A-7FDEACDA3FC6}" ma:internalName="LocOverallPreviewStatusLookup" ma:readOnly="true" ma:showField="OverallPreviewStatus" ma:web="c66daf58-3c46-4c48-8560-c485e881f7f9">
      <xsd:simpleType>
        <xsd:restriction base="dms:Lookup"/>
      </xsd:simpleType>
    </xsd:element>
    <xsd:element name="LocOverallPublishStatusLookup" ma:index="79" nillable="true" ma:displayName="Loc Overall Publish Status" ma:default="" ma:list="{B02123C9-D1B3-425D-A38A-7FDEACDA3FC6}" ma:internalName="LocOverallPublishStatusLookup" ma:readOnly="true" ma:showField="OverallPublishStatus" ma:web="c66daf58-3c46-4c48-8560-c485e881f7f9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02123C9-D1B3-425D-A38A-7FDEACDA3FC6}" ma:internalName="LocProcessedForHandoffsLookup" ma:readOnly="true" ma:showField="ProcessedForHandoffs" ma:web="c66daf58-3c46-4c48-8560-c485e881f7f9">
      <xsd:simpleType>
        <xsd:restriction base="dms:Lookup"/>
      </xsd:simpleType>
    </xsd:element>
    <xsd:element name="LocProcessedForMarketsLookup" ma:index="82" nillable="true" ma:displayName="Loc Processed For Markets" ma:default="" ma:list="{B02123C9-D1B3-425D-A38A-7FDEACDA3FC6}" ma:internalName="LocProcessedForMarketsLookup" ma:readOnly="true" ma:showField="ProcessedForMarkets" ma:web="c66daf58-3c46-4c48-8560-c485e881f7f9">
      <xsd:simpleType>
        <xsd:restriction base="dms:Lookup"/>
      </xsd:simpleType>
    </xsd:element>
    <xsd:element name="LocPublishedDependentAssetsLookup" ma:index="83" nillable="true" ma:displayName="Loc Published Dependent Assets" ma:default="" ma:list="{B02123C9-D1B3-425D-A38A-7FDEACDA3FC6}" ma:internalName="LocPublishedDependentAssetsLookup" ma:readOnly="true" ma:showField="PublishedDependentAssets" ma:web="c66daf58-3c46-4c48-8560-c485e881f7f9">
      <xsd:simpleType>
        <xsd:restriction base="dms:Lookup"/>
      </xsd:simpleType>
    </xsd:element>
    <xsd:element name="LocPublishedLinkedAssetsLookup" ma:index="84" nillable="true" ma:displayName="Loc Published Linked Assets" ma:default="" ma:list="{B02123C9-D1B3-425D-A38A-7FDEACDA3FC6}" ma:internalName="LocPublishedLinkedAssetsLookup" ma:readOnly="true" ma:showField="PublishedLinkedAssets" ma:web="c66daf58-3c46-4c48-8560-c485e881f7f9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8612d4a4-f894-4474-9fef-d579f90c35e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5EEE958E-8061-4FA6-908C-FF1913BBCE99}" ma:internalName="Markets" ma:readOnly="false" ma:showField="MarketNa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424DF09-D473-47CB-8F99-CE4C88C30A56}" ma:internalName="NumOfRatingsLookup" ma:readOnly="true" ma:showField="NumOfRating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424DF09-D473-47CB-8F99-CE4C88C30A56}" ma:internalName="PublishStatusLookup" ma:readOnly="false" ma:showField="PublishStatu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8e26204e-beeb-4929-ac8b-f970debed3f2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a0cdb01e-f835-423d-bf84-41ea51f83b24}" ma:internalName="TaxCatchAll" ma:showField="CatchAllData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a0cdb01e-f835-423d-bf84-41ea51f83b24}" ma:internalName="TaxCatchAllLabel" ma:readOnly="true" ma:showField="CatchAllDataLabel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a6d1-e150-4704-b47c-0a92d6aed38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c66daf58-3c46-4c48-8560-c485e881f7f9">無論是大人或孩童，都會喜愛這些秋天主題的有趣圖例，其中包括充滿明亮秋色的樹木、葉子，南瓜以及稻草人。這個展示範本為寬螢幕模式 (16x9)，同時具有許多可輕鬆修改的投影片配置。
</APDescription>
    <AssetExpire xmlns="c66daf58-3c46-4c48-8560-c485e881f7f9">2029-01-01T08:00:00+00:00</AssetExpire>
    <CampaignTagsTaxHTField0 xmlns="c66daf58-3c46-4c48-8560-c485e881f7f9">
      <Terms xmlns="http://schemas.microsoft.com/office/infopath/2007/PartnerControls"/>
    </CampaignTagsTaxHTField0>
    <IntlLangReviewDate xmlns="c66daf58-3c46-4c48-8560-c485e881f7f9" xsi:nil="true"/>
    <TPFriendlyName xmlns="c66daf58-3c46-4c48-8560-c485e881f7f9" xsi:nil="true"/>
    <IntlLangReview xmlns="c66daf58-3c46-4c48-8560-c485e881f7f9">false</IntlLangReview>
    <LocLastLocAttemptVersionLookup xmlns="c66daf58-3c46-4c48-8560-c485e881f7f9">835473</LocLastLocAttemptVersionLookup>
    <PolicheckWords xmlns="c66daf58-3c46-4c48-8560-c485e881f7f9" xsi:nil="true"/>
    <SubmitterId xmlns="c66daf58-3c46-4c48-8560-c485e881f7f9" xsi:nil="true"/>
    <AcquiredFrom xmlns="c66daf58-3c46-4c48-8560-c485e881f7f9">Internal MS</AcquiredFrom>
    <EditorialStatus xmlns="c66daf58-3c46-4c48-8560-c485e881f7f9">Complete</EditorialStatus>
    <Markets xmlns="c66daf58-3c46-4c48-8560-c485e881f7f9"/>
    <OriginAsset xmlns="c66daf58-3c46-4c48-8560-c485e881f7f9" xsi:nil="true"/>
    <AssetStart xmlns="c66daf58-3c46-4c48-8560-c485e881f7f9">2012-05-11T02:03:00+00:00</AssetStart>
    <FriendlyTitle xmlns="c66daf58-3c46-4c48-8560-c485e881f7f9" xsi:nil="true"/>
    <MarketSpecific xmlns="c66daf58-3c46-4c48-8560-c485e881f7f9">false</MarketSpecific>
    <TPNamespace xmlns="c66daf58-3c46-4c48-8560-c485e881f7f9" xsi:nil="true"/>
    <PublishStatusLookup xmlns="c66daf58-3c46-4c48-8560-c485e881f7f9">
      <Value>470683</Value>
    </PublishStatusLookup>
    <APAuthor xmlns="c66daf58-3c46-4c48-8560-c485e881f7f9">
      <UserInfo>
        <DisplayName>REDMOND\v-vaddu</DisplayName>
        <AccountId>2567</AccountId>
        <AccountType/>
      </UserInfo>
    </APAuthor>
    <TPCommandLine xmlns="c66daf58-3c46-4c48-8560-c485e881f7f9" xsi:nil="true"/>
    <IntlLangReviewer xmlns="c66daf58-3c46-4c48-8560-c485e881f7f9" xsi:nil="true"/>
    <OpenTemplate xmlns="c66daf58-3c46-4c48-8560-c485e881f7f9">true</OpenTemplate>
    <CSXSubmissionDate xmlns="c66daf58-3c46-4c48-8560-c485e881f7f9" xsi:nil="true"/>
    <TaxCatchAll xmlns="c66daf58-3c46-4c48-8560-c485e881f7f9"/>
    <Manager xmlns="c66daf58-3c46-4c48-8560-c485e881f7f9" xsi:nil="true"/>
    <NumericId xmlns="c66daf58-3c46-4c48-8560-c485e881f7f9" xsi:nil="true"/>
    <ParentAssetId xmlns="c66daf58-3c46-4c48-8560-c485e881f7f9" xsi:nil="true"/>
    <OriginalSourceMarket xmlns="c66daf58-3c46-4c48-8560-c485e881f7f9">english</OriginalSourceMarket>
    <ApprovalStatus xmlns="c66daf58-3c46-4c48-8560-c485e881f7f9">InProgress</ApprovalStatus>
    <TPComponent xmlns="c66daf58-3c46-4c48-8560-c485e881f7f9" xsi:nil="true"/>
    <EditorialTags xmlns="c66daf58-3c46-4c48-8560-c485e881f7f9" xsi:nil="true"/>
    <TPExecutable xmlns="c66daf58-3c46-4c48-8560-c485e881f7f9" xsi:nil="true"/>
    <TPLaunchHelpLink xmlns="c66daf58-3c46-4c48-8560-c485e881f7f9" xsi:nil="true"/>
    <LocComments xmlns="c66daf58-3c46-4c48-8560-c485e881f7f9" xsi:nil="true"/>
    <LocRecommendedHandoff xmlns="c66daf58-3c46-4c48-8560-c485e881f7f9" xsi:nil="true"/>
    <SourceTitle xmlns="c66daf58-3c46-4c48-8560-c485e881f7f9" xsi:nil="true"/>
    <CSXUpdate xmlns="c66daf58-3c46-4c48-8560-c485e881f7f9">false</CSXUpdate>
    <IntlLocPriority xmlns="c66daf58-3c46-4c48-8560-c485e881f7f9" xsi:nil="true"/>
    <UAProjectedTotalWords xmlns="c66daf58-3c46-4c48-8560-c485e881f7f9" xsi:nil="true"/>
    <AssetType xmlns="c66daf58-3c46-4c48-8560-c485e881f7f9">TP</AssetType>
    <MachineTranslated xmlns="c66daf58-3c46-4c48-8560-c485e881f7f9">false</MachineTranslated>
    <OutputCachingOn xmlns="c66daf58-3c46-4c48-8560-c485e881f7f9">false</OutputCachingOn>
    <TemplateStatus xmlns="c66daf58-3c46-4c48-8560-c485e881f7f9">Complete</TemplateStatus>
    <IsSearchable xmlns="c66daf58-3c46-4c48-8560-c485e881f7f9">true</IsSearchable>
    <ContentItem xmlns="c66daf58-3c46-4c48-8560-c485e881f7f9" xsi:nil="true"/>
    <HandoffToMSDN xmlns="c66daf58-3c46-4c48-8560-c485e881f7f9" xsi:nil="true"/>
    <ShowIn xmlns="c66daf58-3c46-4c48-8560-c485e881f7f9">Show everywhere</ShowIn>
    <ThumbnailAssetId xmlns="c66daf58-3c46-4c48-8560-c485e881f7f9" xsi:nil="true"/>
    <UALocComments xmlns="c66daf58-3c46-4c48-8560-c485e881f7f9" xsi:nil="true"/>
    <UALocRecommendation xmlns="c66daf58-3c46-4c48-8560-c485e881f7f9">Localize</UALocRecommendation>
    <LastModifiedDateTime xmlns="c66daf58-3c46-4c48-8560-c485e881f7f9" xsi:nil="true"/>
    <LegacyData xmlns="c66daf58-3c46-4c48-8560-c485e881f7f9" xsi:nil="true"/>
    <LocManualTestRequired xmlns="c66daf58-3c46-4c48-8560-c485e881f7f9">false</LocManualTestRequired>
    <ClipArtFilename xmlns="c66daf58-3c46-4c48-8560-c485e881f7f9" xsi:nil="true"/>
    <TPApplication xmlns="c66daf58-3c46-4c48-8560-c485e881f7f9" xsi:nil="true"/>
    <CSXHash xmlns="c66daf58-3c46-4c48-8560-c485e881f7f9" xsi:nil="true"/>
    <DirectSourceMarket xmlns="c66daf58-3c46-4c48-8560-c485e881f7f9">english</DirectSourceMarket>
    <PrimaryImageGen xmlns="c66daf58-3c46-4c48-8560-c485e881f7f9">true</PrimaryImageGen>
    <PlannedPubDate xmlns="c66daf58-3c46-4c48-8560-c485e881f7f9" xsi:nil="true"/>
    <CSXSubmissionMarket xmlns="c66daf58-3c46-4c48-8560-c485e881f7f9" xsi:nil="true"/>
    <Downloads xmlns="c66daf58-3c46-4c48-8560-c485e881f7f9">0</Downloads>
    <ArtSampleDocs xmlns="c66daf58-3c46-4c48-8560-c485e881f7f9" xsi:nil="true"/>
    <TrustLevel xmlns="c66daf58-3c46-4c48-8560-c485e881f7f9">1 Microsoft Managed Content</TrustLevel>
    <BlockPublish xmlns="c66daf58-3c46-4c48-8560-c485e881f7f9">false</BlockPublish>
    <TPLaunchHelpLinkType xmlns="c66daf58-3c46-4c48-8560-c485e881f7f9">Template</TPLaunchHelpLinkType>
    <LocalizationTagsTaxHTField0 xmlns="c66daf58-3c46-4c48-8560-c485e881f7f9">
      <Terms xmlns="http://schemas.microsoft.com/office/infopath/2007/PartnerControls"/>
    </LocalizationTagsTaxHTField0>
    <BusinessGroup xmlns="c66daf58-3c46-4c48-8560-c485e881f7f9" xsi:nil="true"/>
    <Providers xmlns="c66daf58-3c46-4c48-8560-c485e881f7f9" xsi:nil="true"/>
    <TemplateTemplateType xmlns="c66daf58-3c46-4c48-8560-c485e881f7f9">PowerPoint Presentation Template</TemplateTemplateType>
    <TimesCloned xmlns="c66daf58-3c46-4c48-8560-c485e881f7f9" xsi:nil="true"/>
    <TPAppVersion xmlns="c66daf58-3c46-4c48-8560-c485e881f7f9" xsi:nil="true"/>
    <VoteCount xmlns="c66daf58-3c46-4c48-8560-c485e881f7f9" xsi:nil="true"/>
    <AverageRating xmlns="c66daf58-3c46-4c48-8560-c485e881f7f9" xsi:nil="true"/>
    <FeatureTagsTaxHTField0 xmlns="c66daf58-3c46-4c48-8560-c485e881f7f9">
      <Terms xmlns="http://schemas.microsoft.com/office/infopath/2007/PartnerControls"/>
    </FeatureTagsTaxHTField0>
    <Provider xmlns="c66daf58-3c46-4c48-8560-c485e881f7f9" xsi:nil="true"/>
    <UACurrentWords xmlns="c66daf58-3c46-4c48-8560-c485e881f7f9" xsi:nil="true"/>
    <AssetId xmlns="c66daf58-3c46-4c48-8560-c485e881f7f9">TP102895236</AssetId>
    <TPClientViewer xmlns="c66daf58-3c46-4c48-8560-c485e881f7f9" xsi:nil="true"/>
    <DSATActionTaken xmlns="c66daf58-3c46-4c48-8560-c485e881f7f9" xsi:nil="true"/>
    <APEditor xmlns="c66daf58-3c46-4c48-8560-c485e881f7f9">
      <UserInfo>
        <DisplayName/>
        <AccountId xsi:nil="true"/>
        <AccountType/>
      </UserInfo>
    </APEditor>
    <TPInstallLocation xmlns="c66daf58-3c46-4c48-8560-c485e881f7f9" xsi:nil="true"/>
    <OOCacheId xmlns="c66daf58-3c46-4c48-8560-c485e881f7f9" xsi:nil="true"/>
    <IsDeleted xmlns="c66daf58-3c46-4c48-8560-c485e881f7f9">false</IsDeleted>
    <PublishTargets xmlns="c66daf58-3c46-4c48-8560-c485e881f7f9">OfficeOnlineVNext</PublishTargets>
    <ApprovalLog xmlns="c66daf58-3c46-4c48-8560-c485e881f7f9" xsi:nil="true"/>
    <BugNumber xmlns="c66daf58-3c46-4c48-8560-c485e881f7f9" xsi:nil="true"/>
    <CrawlForDependencies xmlns="c66daf58-3c46-4c48-8560-c485e881f7f9">false</CrawlForDependencies>
    <InternalTagsTaxHTField0 xmlns="c66daf58-3c46-4c48-8560-c485e881f7f9">
      <Terms xmlns="http://schemas.microsoft.com/office/infopath/2007/PartnerControls"/>
    </InternalTagsTaxHTField0>
    <LastHandOff xmlns="c66daf58-3c46-4c48-8560-c485e881f7f9" xsi:nil="true"/>
    <Milestone xmlns="c66daf58-3c46-4c48-8560-c485e881f7f9" xsi:nil="true"/>
    <OriginalRelease xmlns="c66daf58-3c46-4c48-8560-c485e881f7f9">15</OriginalRelease>
    <RecommendationsModifier xmlns="c66daf58-3c46-4c48-8560-c485e881f7f9" xsi:nil="true"/>
    <ScenarioTagsTaxHTField0 xmlns="c66daf58-3c46-4c48-8560-c485e881f7f9">
      <Terms xmlns="http://schemas.microsoft.com/office/infopath/2007/PartnerControls"/>
    </ScenarioTagsTaxHTField0>
    <UANotes xmlns="c66daf58-3c46-4c48-8560-c485e881f7f9" xsi:nil="true"/>
    <Component xmlns="8e8ea6d1-e150-4704-b47c-0a92d6aed386" xsi:nil="true"/>
    <Description0 xmlns="8e8ea6d1-e150-4704-b47c-0a92d6aed386" xsi:nil="true"/>
    <LocMarketGroupTiers2 xmlns="c66daf58-3c46-4c48-8560-c485e881f7f9" xsi:nil="true"/>
  </documentManagement>
</p:properti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A52DED-A535-4C7D-A695-EA7FCC47D0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6daf58-3c46-4c48-8560-c485e881f7f9"/>
    <ds:schemaRef ds:uri="8e8ea6d1-e150-4704-b47c-0a92d6aed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4EFCE5-5CC1-4E77-B5FB-0F7093700E96}">
  <ds:schemaRefs>
    <ds:schemaRef ds:uri="http://purl.org/dc/terms/"/>
    <ds:schemaRef ds:uri="c66daf58-3c46-4c48-8560-c485e881f7f9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8e8ea6d1-e150-4704-b47c-0a92d6aed386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0</TotalTime>
  <Words>1126</Words>
  <Application>Microsoft Office PowerPoint</Application>
  <PresentationFormat>如螢幕大小 (4:3)</PresentationFormat>
  <Paragraphs>332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Salesforce Sans</vt:lpstr>
      <vt:lpstr>微軟正黑體</vt:lpstr>
      <vt:lpstr>新細明體</vt:lpstr>
      <vt:lpstr>標楷體</vt:lpstr>
      <vt:lpstr>Arial</vt:lpstr>
      <vt:lpstr>Cambria</vt:lpstr>
      <vt:lpstr>Times New Roman</vt:lpstr>
      <vt:lpstr>Wingdings</vt:lpstr>
      <vt:lpstr>Back to School 16x9</vt:lpstr>
      <vt:lpstr>學校日 親師座談</vt:lpstr>
      <vt:lpstr>班級經營</vt:lpstr>
      <vt:lpstr>108學年度四技二專招生管道變革事項</vt:lpstr>
      <vt:lpstr>班級經營</vt:lpstr>
      <vt:lpstr>班級課表</vt:lpstr>
      <vt:lpstr>重要行事曆</vt:lpstr>
      <vt:lpstr>任課教師</vt:lpstr>
      <vt:lpstr>選舉兩位家長代表  請繳回滿意問卷調查表  謝謝 各位家長撥空參加          學校日活動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2017-08-07T03:26:23Z</dcterms:created>
  <dcterms:modified xsi:type="dcterms:W3CDTF">2019-03-08T01:37:13Z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0x0101009D4095AFEE790E42B52CF3AD35B999BF040086E71550AC00CE488731BAE03648ABFB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