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1"/>
  </p:notesMasterIdLst>
  <p:sldIdLst>
    <p:sldId id="270" r:id="rId2"/>
    <p:sldId id="268" r:id="rId3"/>
    <p:sldId id="317" r:id="rId4"/>
    <p:sldId id="259" r:id="rId5"/>
    <p:sldId id="263" r:id="rId6"/>
    <p:sldId id="262" r:id="rId7"/>
    <p:sldId id="260" r:id="rId8"/>
    <p:sldId id="261" r:id="rId9"/>
    <p:sldId id="265" r:id="rId10"/>
    <p:sldId id="273" r:id="rId11"/>
    <p:sldId id="274" r:id="rId12"/>
    <p:sldId id="272" r:id="rId13"/>
    <p:sldId id="310" r:id="rId14"/>
    <p:sldId id="312" r:id="rId15"/>
    <p:sldId id="313" r:id="rId16"/>
    <p:sldId id="311" r:id="rId17"/>
    <p:sldId id="314" r:id="rId18"/>
    <p:sldId id="318" r:id="rId19"/>
    <p:sldId id="316" r:id="rId20"/>
    <p:sldId id="319" r:id="rId21"/>
    <p:sldId id="320" r:id="rId22"/>
    <p:sldId id="322" r:id="rId23"/>
    <p:sldId id="324" r:id="rId24"/>
    <p:sldId id="323" r:id="rId25"/>
    <p:sldId id="326" r:id="rId26"/>
    <p:sldId id="325" r:id="rId27"/>
    <p:sldId id="327" r:id="rId28"/>
    <p:sldId id="328" r:id="rId29"/>
    <p:sldId id="329" r:id="rId30"/>
  </p:sldIdLst>
  <p:sldSz cx="9144000" cy="6858000" type="screen4x3"/>
  <p:notesSz cx="6797675" cy="9928225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2017" autoAdjust="0"/>
    <p:restoredTop sz="94729" autoAdjust="0"/>
  </p:normalViewPr>
  <p:slideViewPr>
    <p:cSldViewPr>
      <p:cViewPr varScale="1">
        <p:scale>
          <a:sx n="73" d="100"/>
          <a:sy n="73" d="100"/>
        </p:scale>
        <p:origin x="86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B0A09-535C-47AF-AF8C-17ECBDB6A5BA}" type="datetimeFigureOut">
              <a:rPr lang="zh-TW" altLang="en-US" smtClean="0"/>
              <a:t>2020/5/5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7BFEF0-1A0B-4329-A6BF-6E9AE360DF6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475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BFEF0-1A0B-4329-A6BF-6E9AE360DF62}" type="slidenum">
              <a:rPr lang="zh-TW" altLang="en-US" smtClean="0"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93068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75856" y="1051341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C10B-4DB7-43EE-A62A-AC67DD7991CE}" type="datetimeFigureOut">
              <a:rPr lang="zh-TW" altLang="en-US" smtClean="0"/>
              <a:t>2020/5/5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28707-AE24-4E2A-9940-2F77E75A4CAD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9632" y="34911"/>
            <a:ext cx="7175351" cy="1793167"/>
          </a:xfrm>
          <a:effectLst/>
        </p:spPr>
        <p:txBody>
          <a:bodyPr>
            <a:noAutofit/>
          </a:bodyPr>
          <a:lstStyle>
            <a:lvl1pPr marL="182880" indent="0" algn="l">
              <a:buNone/>
              <a:defRPr sz="5400"/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C10B-4DB7-43EE-A62A-AC67DD7991CE}" type="datetimeFigureOut">
              <a:rPr lang="zh-TW" altLang="en-US" smtClean="0"/>
              <a:t>2020/5/5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28707-AE24-4E2A-9940-2F77E75A4CA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C10B-4DB7-43EE-A62A-AC67DD7991CE}" type="datetimeFigureOut">
              <a:rPr lang="zh-TW" altLang="en-US" smtClean="0"/>
              <a:t>2020/5/5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28707-AE24-4E2A-9940-2F77E75A4CA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C10B-4DB7-43EE-A62A-AC67DD7991CE}" type="datetimeFigureOut">
              <a:rPr lang="zh-TW" altLang="en-US" smtClean="0"/>
              <a:t>2020/5/5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28707-AE24-4E2A-9940-2F77E75A4CAD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C10B-4DB7-43EE-A62A-AC67DD7991CE}" type="datetimeFigureOut">
              <a:rPr lang="zh-TW" altLang="en-US" smtClean="0"/>
              <a:t>2020/5/5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28707-AE24-4E2A-9940-2F77E75A4CA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C10B-4DB7-43EE-A62A-AC67DD7991CE}" type="datetimeFigureOut">
              <a:rPr lang="zh-TW" altLang="en-US" smtClean="0"/>
              <a:t>2020/5/5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28707-AE24-4E2A-9940-2F77E75A4CAD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C10B-4DB7-43EE-A62A-AC67DD7991CE}" type="datetimeFigureOut">
              <a:rPr lang="zh-TW" altLang="en-US" smtClean="0"/>
              <a:t>2020/5/5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28707-AE24-4E2A-9940-2F77E75A4CAD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C10B-4DB7-43EE-A62A-AC67DD7991CE}" type="datetimeFigureOut">
              <a:rPr lang="zh-TW" altLang="en-US" smtClean="0"/>
              <a:t>2020/5/5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28707-AE24-4E2A-9940-2F77E75A4CA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C10B-4DB7-43EE-A62A-AC67DD7991CE}" type="datetimeFigureOut">
              <a:rPr lang="zh-TW" altLang="en-US" smtClean="0"/>
              <a:t>2020/5/5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28707-AE24-4E2A-9940-2F77E75A4CA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C10B-4DB7-43EE-A62A-AC67DD7991CE}" type="datetimeFigureOut">
              <a:rPr lang="zh-TW" altLang="en-US" smtClean="0"/>
              <a:t>2020/5/5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28707-AE24-4E2A-9940-2F77E75A4CA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C10B-4DB7-43EE-A62A-AC67DD7991CE}" type="datetimeFigureOut">
              <a:rPr lang="zh-TW" altLang="en-US" smtClean="0"/>
              <a:t>2020/5/5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28707-AE24-4E2A-9940-2F77E75A4CAD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361C10B-4DB7-43EE-A62A-AC67DD7991CE}" type="datetimeFigureOut">
              <a:rPr lang="zh-TW" altLang="en-US" smtClean="0"/>
              <a:t>2020/5/5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5E28707-AE24-4E2A-9940-2F77E75A4CA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0" y="771526"/>
            <a:ext cx="9144000" cy="4241650"/>
          </a:xfrm>
        </p:spPr>
        <p:txBody>
          <a:bodyPr/>
          <a:lstStyle/>
          <a:p>
            <a:pPr algn="ctr"/>
            <a:r>
              <a:rPr lang="zh-TW" altLang="en-US" sz="7200" dirty="0" smtClean="0">
                <a:solidFill>
                  <a:schemeClr val="bg2">
                    <a:lumMod val="25000"/>
                  </a:schemeClr>
                </a:solidFill>
              </a:rPr>
              <a:t>大安高工電機科</a:t>
            </a:r>
            <a:r>
              <a:rPr lang="en-US" altLang="zh-TW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altLang="zh-TW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altLang="zh-TW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altLang="zh-TW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zh-TW" altLang="en-US" dirty="0">
                <a:solidFill>
                  <a:schemeClr val="bg2">
                    <a:lumMod val="25000"/>
                  </a:schemeClr>
                </a:solidFill>
                <a:effectLst/>
              </a:rPr>
              <a:t>綜合活動課程</a:t>
            </a:r>
            <a:r>
              <a:rPr lang="en-US" altLang="zh-TW" dirty="0">
                <a:effectLst/>
              </a:rPr>
              <a:t/>
            </a:r>
            <a:br>
              <a:rPr lang="en-US" altLang="zh-TW" dirty="0">
                <a:effectLst/>
              </a:rPr>
            </a:br>
            <a:r>
              <a:rPr lang="zh-TW" altLang="en-US" sz="3200" dirty="0" smtClean="0">
                <a:solidFill>
                  <a:srgbClr val="0070C0"/>
                </a:solidFill>
                <a:effectLst/>
              </a:rPr>
              <a:t>單元</a:t>
            </a:r>
            <a:r>
              <a:rPr lang="zh-TW" altLang="en-US" sz="3200" smtClean="0">
                <a:solidFill>
                  <a:srgbClr val="0070C0"/>
                </a:solidFill>
                <a:effectLst/>
              </a:rPr>
              <a:t>二   電子電路應用</a:t>
            </a:r>
            <a:r>
              <a:rPr lang="en-US" altLang="zh-TW" sz="3200" dirty="0">
                <a:solidFill>
                  <a:srgbClr val="0070C0"/>
                </a:solidFill>
                <a:effectLst/>
              </a:rPr>
              <a:t/>
            </a:r>
            <a:br>
              <a:rPr lang="en-US" altLang="zh-TW" sz="3200" dirty="0">
                <a:solidFill>
                  <a:srgbClr val="0070C0"/>
                </a:solidFill>
                <a:effectLst/>
              </a:rPr>
            </a:br>
            <a:r>
              <a:rPr lang="en-US" altLang="zh-TW" sz="3200" dirty="0">
                <a:solidFill>
                  <a:srgbClr val="0070C0"/>
                </a:solidFill>
              </a:rPr>
              <a:t/>
            </a:r>
            <a:br>
              <a:rPr lang="en-US" altLang="zh-TW" sz="3200" dirty="0">
                <a:solidFill>
                  <a:srgbClr val="0070C0"/>
                </a:solidFill>
              </a:rPr>
            </a:br>
            <a:r>
              <a:rPr lang="zh-TW" altLang="en-US" sz="4000" dirty="0" smtClean="0">
                <a:solidFill>
                  <a:srgbClr val="C00000"/>
                </a:solidFill>
              </a:rPr>
              <a:t>主講人</a:t>
            </a:r>
            <a:r>
              <a:rPr lang="en-US" altLang="zh-TW" sz="4000" dirty="0" smtClean="0">
                <a:solidFill>
                  <a:srgbClr val="C00000"/>
                </a:solidFill>
              </a:rPr>
              <a:t>:</a:t>
            </a:r>
            <a:r>
              <a:rPr lang="zh-TW" altLang="en-US" sz="4000" dirty="0" smtClean="0">
                <a:solidFill>
                  <a:srgbClr val="C00000"/>
                </a:solidFill>
              </a:rPr>
              <a:t>張益華老師</a:t>
            </a:r>
            <a:endParaRPr lang="zh-TW" alt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47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0" y="404664"/>
            <a:ext cx="9144000" cy="799817"/>
          </a:xfrm>
        </p:spPr>
        <p:txBody>
          <a:bodyPr/>
          <a:lstStyle/>
          <a:p>
            <a:pPr algn="ctr"/>
            <a:r>
              <a:rPr lang="zh-TW" altLang="en-US" dirty="0" smtClean="0"/>
              <a:t>警示燈實作電路步驟</a:t>
            </a:r>
            <a:r>
              <a:rPr lang="en-US" altLang="zh-TW" dirty="0" smtClean="0"/>
              <a:t>(</a:t>
            </a:r>
            <a:r>
              <a:rPr lang="zh-TW" altLang="en-US" dirty="0" smtClean="0"/>
              <a:t>二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412776"/>
            <a:ext cx="7741735" cy="5337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90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0" y="404664"/>
            <a:ext cx="9144000" cy="799817"/>
          </a:xfrm>
        </p:spPr>
        <p:txBody>
          <a:bodyPr/>
          <a:lstStyle/>
          <a:p>
            <a:pPr algn="ctr"/>
            <a:r>
              <a:rPr lang="zh-TW" altLang="en-US" dirty="0" smtClean="0"/>
              <a:t>警示燈實作電路步驟</a:t>
            </a:r>
            <a:r>
              <a:rPr lang="en-US" altLang="zh-TW" dirty="0" smtClean="0"/>
              <a:t>(</a:t>
            </a:r>
            <a:r>
              <a:rPr lang="zh-TW" altLang="en-US" dirty="0" smtClean="0"/>
              <a:t>三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675629"/>
            <a:ext cx="7546360" cy="2617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11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0" y="404664"/>
            <a:ext cx="9144000" cy="799817"/>
          </a:xfrm>
        </p:spPr>
        <p:txBody>
          <a:bodyPr/>
          <a:lstStyle/>
          <a:p>
            <a:pPr algn="ctr"/>
            <a:r>
              <a:rPr lang="zh-TW" altLang="en-US" dirty="0" smtClean="0"/>
              <a:t>警示燈實作電路</a:t>
            </a:r>
            <a:r>
              <a:rPr lang="zh-TW" altLang="en-US" dirty="0"/>
              <a:t>完成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916832"/>
            <a:ext cx="8604234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56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0" y="404664"/>
            <a:ext cx="9144000" cy="799817"/>
          </a:xfrm>
        </p:spPr>
        <p:txBody>
          <a:bodyPr/>
          <a:lstStyle/>
          <a:p>
            <a:pPr algn="ctr"/>
            <a:r>
              <a:rPr lang="zh-TW" altLang="en-US" dirty="0" smtClean="0"/>
              <a:t>警示燈電路圖</a:t>
            </a:r>
            <a:r>
              <a:rPr lang="en-US" altLang="zh-TW" dirty="0" smtClean="0"/>
              <a:t>(</a:t>
            </a:r>
            <a:r>
              <a:rPr lang="zh-TW" altLang="en-US" dirty="0" smtClean="0"/>
              <a:t>動手連連看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893" y="1557338"/>
            <a:ext cx="8837632" cy="5113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96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0" y="404664"/>
            <a:ext cx="9144000" cy="799817"/>
          </a:xfrm>
        </p:spPr>
        <p:txBody>
          <a:bodyPr/>
          <a:lstStyle/>
          <a:p>
            <a:pPr algn="ctr"/>
            <a:r>
              <a:rPr lang="zh-TW" altLang="en-US" dirty="0" smtClean="0"/>
              <a:t>紅綠燈電路元件介紹</a:t>
            </a:r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95475"/>
            <a:ext cx="6388082" cy="5020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251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0" y="404664"/>
            <a:ext cx="9144000" cy="799817"/>
          </a:xfrm>
        </p:spPr>
        <p:txBody>
          <a:bodyPr/>
          <a:lstStyle/>
          <a:p>
            <a:pPr algn="ctr"/>
            <a:r>
              <a:rPr lang="zh-TW" altLang="en-US" dirty="0" smtClean="0"/>
              <a:t>電路元件與符號認識</a:t>
            </a:r>
            <a:endParaRPr lang="zh-TW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04864"/>
            <a:ext cx="8606408" cy="297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661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0" y="404664"/>
            <a:ext cx="9144000" cy="799817"/>
          </a:xfrm>
        </p:spPr>
        <p:txBody>
          <a:bodyPr/>
          <a:lstStyle/>
          <a:p>
            <a:pPr algn="ctr"/>
            <a:r>
              <a:rPr lang="zh-TW" altLang="en-US" dirty="0" smtClean="0"/>
              <a:t>紅綠燈</a:t>
            </a:r>
            <a:r>
              <a:rPr lang="zh-TW" altLang="en-US" dirty="0"/>
              <a:t>電路圖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5214378"/>
              </p:ext>
            </p:extLst>
          </p:nvPr>
        </p:nvGraphicFramePr>
        <p:xfrm>
          <a:off x="863588" y="1772816"/>
          <a:ext cx="7416824" cy="44525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Visio" r:id="rId3" imgW="7082476" imgH="4253130" progId="Visio.Drawing.11">
                  <p:embed/>
                </p:oleObj>
              </mc:Choice>
              <mc:Fallback>
                <p:oleObj name="Visio" r:id="rId3" imgW="7082476" imgH="4253130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3588" y="1772816"/>
                        <a:ext cx="7416824" cy="445251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1993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0" y="404664"/>
            <a:ext cx="9144000" cy="799817"/>
          </a:xfrm>
        </p:spPr>
        <p:txBody>
          <a:bodyPr/>
          <a:lstStyle/>
          <a:p>
            <a:pPr algn="ctr"/>
            <a:r>
              <a:rPr lang="zh-TW" altLang="en-US" dirty="0" smtClean="0"/>
              <a:t>紅綠燈電路圖</a:t>
            </a:r>
            <a:r>
              <a:rPr lang="en-US" altLang="zh-TW" dirty="0" smtClean="0"/>
              <a:t>(</a:t>
            </a:r>
            <a:r>
              <a:rPr lang="zh-TW" altLang="en-US" dirty="0" smtClean="0"/>
              <a:t>動手連連看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609144"/>
            <a:ext cx="7369641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05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0" y="404664"/>
            <a:ext cx="9144000" cy="799817"/>
          </a:xfrm>
        </p:spPr>
        <p:txBody>
          <a:bodyPr/>
          <a:lstStyle/>
          <a:p>
            <a:pPr algn="ctr"/>
            <a:r>
              <a:rPr lang="zh-TW" altLang="en-US" dirty="0" smtClean="0"/>
              <a:t>麵包</a:t>
            </a:r>
            <a:r>
              <a:rPr lang="zh-TW" altLang="zh-TW" sz="5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/>
                </a:effectLst>
                <a:latin typeface="+mj-lt"/>
                <a:ea typeface="+mj-ea"/>
                <a:cs typeface="+mj-cs"/>
              </a:rPr>
              <a:t>板</a:t>
            </a:r>
            <a:r>
              <a:rPr lang="zh-TW" altLang="en-US" sz="5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/>
                </a:effectLst>
                <a:latin typeface="+mj-lt"/>
                <a:ea typeface="+mj-ea"/>
                <a:cs typeface="+mj-cs"/>
              </a:rPr>
              <a:t>內部接線</a:t>
            </a:r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8488578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60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0" y="404664"/>
            <a:ext cx="9144000" cy="799817"/>
          </a:xfrm>
        </p:spPr>
        <p:txBody>
          <a:bodyPr/>
          <a:lstStyle/>
          <a:p>
            <a:pPr algn="ctr"/>
            <a:r>
              <a:rPr lang="zh-TW" altLang="en-US" dirty="0" smtClean="0"/>
              <a:t>紅綠燈電路圖</a:t>
            </a:r>
            <a:r>
              <a:rPr lang="en-US" altLang="zh-TW" dirty="0" smtClean="0"/>
              <a:t>(</a:t>
            </a:r>
            <a:r>
              <a:rPr lang="zh-TW" altLang="en-US" dirty="0" smtClean="0"/>
              <a:t>板上已連線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2276872"/>
            <a:ext cx="8496944" cy="2976397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395536" y="1639657"/>
            <a:ext cx="47820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zh-TW" altLang="en-US" sz="2800" b="1" dirty="0" smtClean="0">
                <a:solidFill>
                  <a:srgbClr val="002060"/>
                </a:solidFill>
              </a:rPr>
              <a:t>板上已連線，不需額外插線</a:t>
            </a:r>
            <a:endParaRPr lang="zh-TW" altLang="en-US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00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0" y="404664"/>
            <a:ext cx="9144000" cy="799817"/>
          </a:xfrm>
        </p:spPr>
        <p:txBody>
          <a:bodyPr/>
          <a:lstStyle/>
          <a:p>
            <a:pPr algn="ctr"/>
            <a:r>
              <a:rPr lang="zh-TW" altLang="en-US" dirty="0" smtClean="0"/>
              <a:t>麵包</a:t>
            </a:r>
            <a:r>
              <a:rPr lang="zh-TW" altLang="zh-TW" sz="5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/>
                </a:effectLst>
                <a:latin typeface="+mj-lt"/>
                <a:ea typeface="+mj-ea"/>
                <a:cs typeface="+mj-cs"/>
              </a:rPr>
              <a:t>板</a:t>
            </a:r>
            <a:endParaRPr lang="zh-TW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95311"/>
            <a:ext cx="8470328" cy="4886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111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0" y="404664"/>
            <a:ext cx="9144000" cy="799817"/>
          </a:xfrm>
        </p:spPr>
        <p:txBody>
          <a:bodyPr/>
          <a:lstStyle/>
          <a:p>
            <a:pPr algn="ctr"/>
            <a:r>
              <a:rPr lang="zh-TW" altLang="en-US" dirty="0" smtClean="0"/>
              <a:t>紅綠燈實</a:t>
            </a:r>
            <a:r>
              <a:rPr lang="zh-TW" altLang="en-US" dirty="0"/>
              <a:t>作</a:t>
            </a:r>
            <a:r>
              <a:rPr lang="zh-TW" altLang="en-US" dirty="0" smtClean="0"/>
              <a:t>電路</a:t>
            </a:r>
            <a:endParaRPr lang="zh-TW" altLang="en-US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024" y="2348880"/>
            <a:ext cx="8676456" cy="3039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14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0" y="404664"/>
            <a:ext cx="9144000" cy="799817"/>
          </a:xfrm>
        </p:spPr>
        <p:txBody>
          <a:bodyPr/>
          <a:lstStyle/>
          <a:p>
            <a:pPr algn="ctr"/>
            <a:r>
              <a:rPr lang="zh-TW" altLang="en-US" dirty="0"/>
              <a:t>紅綠燈實作電路完成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385" y="1988840"/>
            <a:ext cx="8545230" cy="4024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74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0" y="404664"/>
            <a:ext cx="9144000" cy="799817"/>
          </a:xfrm>
        </p:spPr>
        <p:txBody>
          <a:bodyPr/>
          <a:lstStyle/>
          <a:p>
            <a:pPr algn="ctr"/>
            <a:r>
              <a:rPr lang="zh-TW" altLang="en-US" dirty="0" smtClean="0"/>
              <a:t>數字燈電路元件介紹</a:t>
            </a:r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1916832"/>
            <a:ext cx="5900325" cy="3935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89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0" y="404664"/>
            <a:ext cx="9144000" cy="799817"/>
          </a:xfrm>
        </p:spPr>
        <p:txBody>
          <a:bodyPr/>
          <a:lstStyle/>
          <a:p>
            <a:pPr algn="ctr"/>
            <a:r>
              <a:rPr lang="zh-TW" altLang="en-US" dirty="0" smtClean="0"/>
              <a:t>電路</a:t>
            </a:r>
            <a:r>
              <a:rPr lang="zh-TW" altLang="en-US" dirty="0"/>
              <a:t>元件與符號認識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556792"/>
            <a:ext cx="8217486" cy="4798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49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0" y="404664"/>
            <a:ext cx="9144000" cy="799817"/>
          </a:xfrm>
        </p:spPr>
        <p:txBody>
          <a:bodyPr/>
          <a:lstStyle/>
          <a:p>
            <a:pPr algn="ctr"/>
            <a:r>
              <a:rPr lang="zh-TW" altLang="en-US" dirty="0"/>
              <a:t>電路元件與符號認識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870" y="1700808"/>
            <a:ext cx="7316522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74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0" y="404664"/>
            <a:ext cx="9144000" cy="799817"/>
          </a:xfrm>
        </p:spPr>
        <p:txBody>
          <a:bodyPr/>
          <a:lstStyle/>
          <a:p>
            <a:pPr algn="ctr"/>
            <a:r>
              <a:rPr lang="zh-TW" altLang="en-US" dirty="0" smtClean="0"/>
              <a:t>數字燈</a:t>
            </a:r>
            <a:r>
              <a:rPr lang="zh-TW" altLang="en-US" dirty="0"/>
              <a:t>電路圖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556792"/>
            <a:ext cx="8373838" cy="5074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59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0" y="404664"/>
            <a:ext cx="9144000" cy="799817"/>
          </a:xfrm>
        </p:spPr>
        <p:txBody>
          <a:bodyPr/>
          <a:lstStyle/>
          <a:p>
            <a:pPr algn="ctr"/>
            <a:r>
              <a:rPr lang="zh-TW" altLang="en-US" dirty="0" smtClean="0"/>
              <a:t>數字燈</a:t>
            </a:r>
            <a:r>
              <a:rPr lang="zh-TW" altLang="en-US" dirty="0"/>
              <a:t>電路圖</a:t>
            </a:r>
            <a:r>
              <a:rPr lang="en-US" altLang="zh-TW" dirty="0"/>
              <a:t>(</a:t>
            </a:r>
            <a:r>
              <a:rPr lang="zh-TW" altLang="en-US" dirty="0"/>
              <a:t>動手連連看</a:t>
            </a:r>
            <a:r>
              <a:rPr lang="en-US" altLang="zh-TW" dirty="0"/>
              <a:t>)</a:t>
            </a:r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628800"/>
            <a:ext cx="7746619" cy="4473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45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0" y="404664"/>
            <a:ext cx="9144000" cy="799817"/>
          </a:xfrm>
        </p:spPr>
        <p:txBody>
          <a:bodyPr/>
          <a:lstStyle/>
          <a:p>
            <a:pPr algn="ctr"/>
            <a:r>
              <a:rPr lang="zh-TW" altLang="en-US" dirty="0" smtClean="0"/>
              <a:t>數字燈電路圖</a:t>
            </a:r>
            <a:r>
              <a:rPr lang="en-US" altLang="zh-TW" dirty="0" smtClean="0"/>
              <a:t>(</a:t>
            </a:r>
            <a:r>
              <a:rPr lang="zh-TW" altLang="en-US" dirty="0" smtClean="0"/>
              <a:t>板上已連線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395536" y="1639657"/>
            <a:ext cx="47820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zh-TW" altLang="en-US" sz="2800" b="1" dirty="0" smtClean="0">
                <a:solidFill>
                  <a:srgbClr val="002060"/>
                </a:solidFill>
              </a:rPr>
              <a:t>板上已連線，不需額外插線</a:t>
            </a:r>
            <a:endParaRPr lang="zh-TW" altLang="en-US" sz="2800" b="1" dirty="0">
              <a:solidFill>
                <a:srgbClr val="002060"/>
              </a:solidFill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690" y="2194263"/>
            <a:ext cx="7746619" cy="4473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46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0" y="404664"/>
            <a:ext cx="9144000" cy="799817"/>
          </a:xfrm>
        </p:spPr>
        <p:txBody>
          <a:bodyPr/>
          <a:lstStyle/>
          <a:p>
            <a:pPr algn="ctr"/>
            <a:r>
              <a:rPr lang="zh-TW" altLang="en-US" dirty="0" smtClean="0"/>
              <a:t>數字燈</a:t>
            </a:r>
            <a:r>
              <a:rPr lang="zh-TW" altLang="en-US" dirty="0"/>
              <a:t>實作電路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395536" y="1639657"/>
            <a:ext cx="1550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zh-TW" altLang="en-US" sz="2800" b="1" dirty="0" smtClean="0">
                <a:solidFill>
                  <a:srgbClr val="002060"/>
                </a:solidFill>
              </a:rPr>
              <a:t>共陽</a:t>
            </a:r>
            <a:r>
              <a:rPr lang="zh-TW" altLang="en-US" sz="2800" b="1" dirty="0">
                <a:solidFill>
                  <a:srgbClr val="002060"/>
                </a:solidFill>
              </a:rPr>
              <a:t>極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2598053"/>
            <a:ext cx="8545534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27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0" y="404664"/>
            <a:ext cx="9144000" cy="799817"/>
          </a:xfrm>
        </p:spPr>
        <p:txBody>
          <a:bodyPr/>
          <a:lstStyle/>
          <a:p>
            <a:pPr algn="ctr"/>
            <a:r>
              <a:rPr lang="zh-TW" altLang="en-US" dirty="0" smtClean="0"/>
              <a:t>數字燈</a:t>
            </a:r>
            <a:r>
              <a:rPr lang="zh-TW" altLang="en-US" dirty="0"/>
              <a:t>實作電路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395536" y="1639657"/>
            <a:ext cx="1550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zh-TW" altLang="en-US" sz="2800" b="1" dirty="0" smtClean="0">
                <a:solidFill>
                  <a:srgbClr val="002060"/>
                </a:solidFill>
              </a:rPr>
              <a:t>共陰極</a:t>
            </a:r>
            <a:endParaRPr lang="zh-TW" altLang="en-US" sz="2800" b="1" dirty="0">
              <a:solidFill>
                <a:srgbClr val="002060"/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5" y="2598052"/>
            <a:ext cx="8469881" cy="3711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61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0" y="404664"/>
            <a:ext cx="9144000" cy="799817"/>
          </a:xfrm>
        </p:spPr>
        <p:txBody>
          <a:bodyPr/>
          <a:lstStyle/>
          <a:p>
            <a:pPr algn="ctr"/>
            <a:r>
              <a:rPr lang="zh-TW" altLang="en-US" dirty="0" smtClean="0"/>
              <a:t>麵包</a:t>
            </a:r>
            <a:r>
              <a:rPr lang="zh-TW" altLang="zh-TW" sz="5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/>
                </a:effectLst>
                <a:latin typeface="+mj-lt"/>
                <a:ea typeface="+mj-ea"/>
                <a:cs typeface="+mj-cs"/>
              </a:rPr>
              <a:t>板</a:t>
            </a:r>
            <a:r>
              <a:rPr lang="zh-TW" altLang="en-US" sz="5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/>
                </a:effectLst>
                <a:latin typeface="+mj-lt"/>
                <a:ea typeface="+mj-ea"/>
                <a:cs typeface="+mj-cs"/>
              </a:rPr>
              <a:t>內部接線</a:t>
            </a:r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8488578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76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0" y="404664"/>
            <a:ext cx="9144000" cy="799817"/>
          </a:xfrm>
        </p:spPr>
        <p:txBody>
          <a:bodyPr/>
          <a:lstStyle/>
          <a:p>
            <a:pPr algn="ctr"/>
            <a:r>
              <a:rPr lang="zh-TW" altLang="en-US" dirty="0" smtClean="0"/>
              <a:t>警示燈電路元件介紹</a:t>
            </a:r>
            <a:endParaRPr lang="zh-TW" altLang="en-US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556792"/>
            <a:ext cx="4446240" cy="4701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630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0" y="404664"/>
            <a:ext cx="9144000" cy="799817"/>
          </a:xfrm>
        </p:spPr>
        <p:txBody>
          <a:bodyPr/>
          <a:lstStyle/>
          <a:p>
            <a:pPr algn="ctr"/>
            <a:r>
              <a:rPr lang="zh-TW" altLang="en-US" dirty="0" smtClean="0"/>
              <a:t>電路元件與符號認識</a:t>
            </a:r>
            <a:endParaRPr lang="zh-TW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97" y="2132856"/>
            <a:ext cx="8830499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459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0" y="404664"/>
            <a:ext cx="9144000" cy="799817"/>
          </a:xfrm>
        </p:spPr>
        <p:txBody>
          <a:bodyPr/>
          <a:lstStyle/>
          <a:p>
            <a:pPr algn="ctr"/>
            <a:r>
              <a:rPr lang="zh-TW" altLang="en-US" dirty="0" smtClean="0"/>
              <a:t>警示燈電路圖</a:t>
            </a:r>
            <a:endParaRPr lang="zh-TW" alt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44824"/>
            <a:ext cx="8591338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002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0" y="404664"/>
            <a:ext cx="9144000" cy="799817"/>
          </a:xfrm>
        </p:spPr>
        <p:txBody>
          <a:bodyPr/>
          <a:lstStyle/>
          <a:p>
            <a:pPr algn="ctr"/>
            <a:r>
              <a:rPr lang="zh-TW" altLang="en-US" dirty="0" smtClean="0"/>
              <a:t>電路元件在麵包</a:t>
            </a:r>
            <a:r>
              <a:rPr lang="zh-TW" altLang="zh-TW" sz="5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/>
                </a:effectLst>
                <a:latin typeface="+mj-lt"/>
                <a:ea typeface="+mj-ea"/>
                <a:cs typeface="+mj-cs"/>
              </a:rPr>
              <a:t>板</a:t>
            </a:r>
            <a:r>
              <a:rPr lang="zh-TW" altLang="en-US" sz="5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/>
                </a:effectLst>
                <a:latin typeface="+mj-lt"/>
                <a:ea typeface="+mj-ea"/>
                <a:cs typeface="+mj-cs"/>
              </a:rPr>
              <a:t>排列位置</a:t>
            </a:r>
            <a:endParaRPr lang="zh-TW" altLang="en-US" dirty="0"/>
          </a:p>
        </p:txBody>
      </p:sp>
      <p:pic>
        <p:nvPicPr>
          <p:cNvPr id="15" name="圖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893" y="1557338"/>
            <a:ext cx="8837632" cy="5113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9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0" y="404664"/>
            <a:ext cx="9144000" cy="799817"/>
          </a:xfrm>
        </p:spPr>
        <p:txBody>
          <a:bodyPr/>
          <a:lstStyle/>
          <a:p>
            <a:pPr algn="ctr"/>
            <a:r>
              <a:rPr lang="zh-TW" altLang="en-US" dirty="0" smtClean="0"/>
              <a:t>麵包</a:t>
            </a:r>
            <a:r>
              <a:rPr lang="zh-TW" altLang="zh-TW" sz="5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/>
                </a:effectLst>
                <a:latin typeface="+mj-lt"/>
                <a:ea typeface="+mj-ea"/>
                <a:cs typeface="+mj-cs"/>
              </a:rPr>
              <a:t>板</a:t>
            </a:r>
            <a:r>
              <a:rPr lang="zh-TW" altLang="en-US" sz="5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/>
                </a:effectLst>
                <a:latin typeface="+mj-lt"/>
                <a:ea typeface="+mj-ea"/>
                <a:cs typeface="+mj-cs"/>
              </a:rPr>
              <a:t>內部接線與元件對應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28" y="1484784"/>
            <a:ext cx="8957944" cy="5176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63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0" y="404664"/>
            <a:ext cx="9144000" cy="799817"/>
          </a:xfrm>
        </p:spPr>
        <p:txBody>
          <a:bodyPr/>
          <a:lstStyle/>
          <a:p>
            <a:pPr algn="ctr"/>
            <a:r>
              <a:rPr lang="zh-TW" altLang="en-US" dirty="0" smtClean="0"/>
              <a:t>警示燈實作電路步驟</a:t>
            </a:r>
            <a:r>
              <a:rPr lang="en-US" altLang="zh-TW" dirty="0" smtClean="0"/>
              <a:t>(</a:t>
            </a:r>
            <a:r>
              <a:rPr lang="zh-TW" altLang="en-US" dirty="0" smtClean="0"/>
              <a:t>一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484784"/>
            <a:ext cx="7668470" cy="5337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7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氣流">
  <a:themeElements>
    <a:clrScheme name="氣流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氣流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氣流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1439</TotalTime>
  <Words>202</Words>
  <Application>Microsoft Office PowerPoint</Application>
  <PresentationFormat>如螢幕大小 (4:3)</PresentationFormat>
  <Paragraphs>34</Paragraphs>
  <Slides>29</Slides>
  <Notes>1</Notes>
  <HiddenSlides>0</HiddenSlides>
  <MMClips>0</MMClips>
  <ScaleCrop>false</ScaleCrop>
  <HeadingPairs>
    <vt:vector size="8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29</vt:i4>
      </vt:variant>
    </vt:vector>
  </HeadingPairs>
  <TitlesOfParts>
    <vt:vector size="37" baseType="lpstr">
      <vt:lpstr>微軟正黑體</vt:lpstr>
      <vt:lpstr>新細明體</vt:lpstr>
      <vt:lpstr>Calibri</vt:lpstr>
      <vt:lpstr>Georgia</vt:lpstr>
      <vt:lpstr>Trebuchet MS</vt:lpstr>
      <vt:lpstr>Wingdings</vt:lpstr>
      <vt:lpstr>氣流</vt:lpstr>
      <vt:lpstr>Visio</vt:lpstr>
      <vt:lpstr>大安高工電機科  綜合活動課程 單元二   電子電路應用  主講人:張益華老師</vt:lpstr>
      <vt:lpstr>麵包板</vt:lpstr>
      <vt:lpstr>麵包板內部接線</vt:lpstr>
      <vt:lpstr>警示燈電路元件介紹</vt:lpstr>
      <vt:lpstr>電路元件與符號認識</vt:lpstr>
      <vt:lpstr>警示燈電路圖</vt:lpstr>
      <vt:lpstr>電路元件在麵包板排列位置</vt:lpstr>
      <vt:lpstr>麵包板內部接線與元件對應</vt:lpstr>
      <vt:lpstr>警示燈實作電路步驟(一)</vt:lpstr>
      <vt:lpstr>警示燈實作電路步驟(二)</vt:lpstr>
      <vt:lpstr>警示燈實作電路步驟(三)</vt:lpstr>
      <vt:lpstr>警示燈實作電路完成</vt:lpstr>
      <vt:lpstr>警示燈電路圖(動手連連看)</vt:lpstr>
      <vt:lpstr>紅綠燈電路元件介紹</vt:lpstr>
      <vt:lpstr>電路元件與符號認識</vt:lpstr>
      <vt:lpstr>紅綠燈電路圖</vt:lpstr>
      <vt:lpstr>紅綠燈電路圖(動手連連看)</vt:lpstr>
      <vt:lpstr>麵包板內部接線</vt:lpstr>
      <vt:lpstr>紅綠燈電路圖(板上已連線)</vt:lpstr>
      <vt:lpstr>紅綠燈實作電路</vt:lpstr>
      <vt:lpstr>紅綠燈實作電路完成</vt:lpstr>
      <vt:lpstr>數字燈電路元件介紹</vt:lpstr>
      <vt:lpstr>電路元件與符號認識</vt:lpstr>
      <vt:lpstr>電路元件與符號認識</vt:lpstr>
      <vt:lpstr>數字燈電路圖</vt:lpstr>
      <vt:lpstr>數字燈電路圖(動手連連看)</vt:lpstr>
      <vt:lpstr>數字燈電路圖(板上已連線)</vt:lpstr>
      <vt:lpstr>數字燈實作電路</vt:lpstr>
      <vt:lpstr>數字燈實作電路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麵包板</dc:title>
  <dc:creator>user</dc:creator>
  <cp:lastModifiedBy>user</cp:lastModifiedBy>
  <cp:revision>94</cp:revision>
  <cp:lastPrinted>2014-09-17T03:33:07Z</cp:lastPrinted>
  <dcterms:created xsi:type="dcterms:W3CDTF">2012-11-08T11:23:06Z</dcterms:created>
  <dcterms:modified xsi:type="dcterms:W3CDTF">2020-05-05T01:27:08Z</dcterms:modified>
</cp:coreProperties>
</file>